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10287000" cx="18288000"/>
  <p:notesSz cx="6858000" cy="9144000"/>
  <p:embeddedFontLst>
    <p:embeddedFont>
      <p:font typeface="IBM Plex Sans"/>
      <p:regular r:id="rId20"/>
      <p:bold r:id="rId21"/>
      <p:italic r:id="rId22"/>
      <p:boldItalic r:id="rId23"/>
    </p:embeddedFont>
    <p:embeddedFont>
      <p:font typeface="Playfair Display"/>
      <p:bold r:id="rId24"/>
      <p:boldItalic r:id="rId25"/>
    </p:embeddedFont>
    <p:embeddedFont>
      <p:font typeface="Montserrat"/>
      <p:regular r:id="rId26"/>
      <p:bold r:id="rId27"/>
      <p:italic r:id="rId28"/>
      <p:boldItalic r:id="rId29"/>
    </p:embeddedFont>
    <p:embeddedFont>
      <p:font typeface="IBM Plex Sans Medium"/>
      <p:regular r:id="rId30"/>
      <p:bold r:id="rId31"/>
      <p:italic r:id="rId32"/>
      <p:boldItalic r:id="rId33"/>
    </p:embeddedFont>
    <p:embeddedFont>
      <p:font typeface="Sansita"/>
      <p:regular r:id="rId34"/>
      <p:bold r:id="rId35"/>
      <p:italic r:id="rId36"/>
      <p:boldItalic r:id="rId37"/>
    </p:embeddedFont>
    <p:embeddedFont>
      <p:font typeface="DM Sans"/>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2" roundtripDataSignature="AMtx7mgPnDcK2GxM4FTlBerAv7OEszSv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DMSans-italic.fntdata"/><Relationship Id="rId20" Type="http://schemas.openxmlformats.org/officeDocument/2006/relationships/font" Target="fonts/IBMPlexSans-regular.fntdata"/><Relationship Id="rId42" Type="http://customschemas.google.com/relationships/presentationmetadata" Target="metadata"/><Relationship Id="rId41" Type="http://schemas.openxmlformats.org/officeDocument/2006/relationships/font" Target="fonts/DMSans-boldItalic.fntdata"/><Relationship Id="rId22" Type="http://schemas.openxmlformats.org/officeDocument/2006/relationships/font" Target="fonts/IBMPlexSans-italic.fntdata"/><Relationship Id="rId21" Type="http://schemas.openxmlformats.org/officeDocument/2006/relationships/font" Target="fonts/IBMPlexSans-bold.fntdata"/><Relationship Id="rId24" Type="http://schemas.openxmlformats.org/officeDocument/2006/relationships/font" Target="fonts/PlayfairDisplay-bold.fntdata"/><Relationship Id="rId23" Type="http://schemas.openxmlformats.org/officeDocument/2006/relationships/font" Target="fonts/IBMPlexSans-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Montserrat-regular.fntdata"/><Relationship Id="rId25" Type="http://schemas.openxmlformats.org/officeDocument/2006/relationships/font" Target="fonts/PlayfairDisplay-boldItalic.fntdata"/><Relationship Id="rId28" Type="http://schemas.openxmlformats.org/officeDocument/2006/relationships/font" Target="fonts/Montserrat-italic.fntdata"/><Relationship Id="rId27" Type="http://schemas.openxmlformats.org/officeDocument/2006/relationships/font" Target="fonts/Montserrat-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ontserrat-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IBMPlexSansMedium-bold.fntdata"/><Relationship Id="rId30" Type="http://schemas.openxmlformats.org/officeDocument/2006/relationships/font" Target="fonts/IBMPlexSansMedium-regular.fntdata"/><Relationship Id="rId11" Type="http://schemas.openxmlformats.org/officeDocument/2006/relationships/slide" Target="slides/slide6.xml"/><Relationship Id="rId33" Type="http://schemas.openxmlformats.org/officeDocument/2006/relationships/font" Target="fonts/IBMPlexSansMedium-boldItalic.fntdata"/><Relationship Id="rId10" Type="http://schemas.openxmlformats.org/officeDocument/2006/relationships/slide" Target="slides/slide5.xml"/><Relationship Id="rId32" Type="http://schemas.openxmlformats.org/officeDocument/2006/relationships/font" Target="fonts/IBMPlexSansMedium-italic.fntdata"/><Relationship Id="rId13" Type="http://schemas.openxmlformats.org/officeDocument/2006/relationships/slide" Target="slides/slide8.xml"/><Relationship Id="rId35" Type="http://schemas.openxmlformats.org/officeDocument/2006/relationships/font" Target="fonts/Sansita-bold.fntdata"/><Relationship Id="rId12" Type="http://schemas.openxmlformats.org/officeDocument/2006/relationships/slide" Target="slides/slide7.xml"/><Relationship Id="rId34" Type="http://schemas.openxmlformats.org/officeDocument/2006/relationships/font" Target="fonts/Sansita-regular.fntdata"/><Relationship Id="rId15" Type="http://schemas.openxmlformats.org/officeDocument/2006/relationships/slide" Target="slides/slide10.xml"/><Relationship Id="rId37" Type="http://schemas.openxmlformats.org/officeDocument/2006/relationships/font" Target="fonts/Sansita-boldItalic.fntdata"/><Relationship Id="rId14" Type="http://schemas.openxmlformats.org/officeDocument/2006/relationships/slide" Target="slides/slide9.xml"/><Relationship Id="rId36" Type="http://schemas.openxmlformats.org/officeDocument/2006/relationships/font" Target="fonts/Sansita-italic.fntdata"/><Relationship Id="rId17" Type="http://schemas.openxmlformats.org/officeDocument/2006/relationships/slide" Target="slides/slide12.xml"/><Relationship Id="rId39" Type="http://schemas.openxmlformats.org/officeDocument/2006/relationships/font" Target="fonts/DMSans-bold.fntdata"/><Relationship Id="rId16" Type="http://schemas.openxmlformats.org/officeDocument/2006/relationships/slide" Target="slides/slide11.xml"/><Relationship Id="rId38" Type="http://schemas.openxmlformats.org/officeDocument/2006/relationships/font" Target="fonts/DMSans-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86" name="Google Shape;86;p1: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87" name="Google Shape;87;p1: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 name="Google Shape;88;p1: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 name="Google Shape;89;p1: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90" name="Google Shape;90;p1: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2: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101" name="Google Shape;101;p2: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02" name="Google Shape;102;p2: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2: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2: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105" name="Google Shape;105;p2: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3: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128" name="Google Shape;128;p3: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29" name="Google Shape;129;p3: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0" name="Google Shape;130;p3: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3: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132" name="Google Shape;132;p3: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4: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151" name="Google Shape;151;p4: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52" name="Google Shape;152;p4: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4: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4: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155" name="Google Shape;155;p4: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182" name="Google Shape;182;p5: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83" name="Google Shape;183;p5: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p5: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5: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186" name="Google Shape;186;p5: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6: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199" name="Google Shape;199;p6: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00" name="Google Shape;200;p6: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1" name="Google Shape;201;p6: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6: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203" name="Google Shape;203;p6: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7: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221" name="Google Shape;221;p7: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22" name="Google Shape;222;p7: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3" name="Google Shape;223;p7: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7: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225" name="Google Shape;225;p7: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8: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255" name="Google Shape;255;p8: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56" name="Google Shape;256;p8: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p8: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8: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259" name="Google Shape;259;p8: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9: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287" name="Google Shape;287;p9: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88" name="Google Shape;288;p9: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9: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9: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291" name="Google Shape;291;p9: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0: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303" name="Google Shape;303;p10: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04" name="Google Shape;304;p10: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5" name="Google Shape;305;p10: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10: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307" name="Google Shape;307;p10: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11: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327" name="Google Shape;327;p11: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28" name="Google Shape;328;p11: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9" name="Google Shape;329;p11: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1: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331" name="Google Shape;331;p11: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2: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358" name="Google Shape;358;p12: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59" name="Google Shape;359;p12: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p12: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12: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362" name="Google Shape;362;p12: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13: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372" name="Google Shape;372;p13: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73" name="Google Shape;373;p13: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4" name="Google Shape;374;p13: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13: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376" name="Google Shape;376;p13: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14: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sz="1200"/>
          </a:p>
        </p:txBody>
      </p:sp>
      <p:sp>
        <p:nvSpPr>
          <p:cNvPr id="386" name="Google Shape;386;p14: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87" name="Google Shape;387;p14: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8" name="Google Shape;388;p14: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14: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1200"/>
          </a:p>
        </p:txBody>
      </p:sp>
      <p:sp>
        <p:nvSpPr>
          <p:cNvPr id="390" name="Google Shape;390;p14: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1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2" name="Google Shape;22;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1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19"/>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19"/>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0"/>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20"/>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21"/>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21"/>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21"/>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21"/>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23"/>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23"/>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23"/>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24"/>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24"/>
          <p:cNvSpPr/>
          <p:nvPr>
            <p:ph idx="2" type="pic"/>
          </p:nvPr>
        </p:nvSpPr>
        <p:spPr>
          <a:xfrm>
            <a:off x="1792288" y="612775"/>
            <a:ext cx="5486400" cy="4114800"/>
          </a:xfrm>
          <a:prstGeom prst="rect">
            <a:avLst/>
          </a:prstGeom>
          <a:noFill/>
          <a:ln>
            <a:noFill/>
          </a:ln>
        </p:spPr>
      </p:sp>
      <p:sp>
        <p:nvSpPr>
          <p:cNvPr id="68" name="Google Shape;68;p24"/>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2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25"/>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26"/>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26"/>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9.png"/><Relationship Id="rId9"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8.jpg"/><Relationship Id="rId7" Type="http://schemas.openxmlformats.org/officeDocument/2006/relationships/image" Target="../media/image5.png"/><Relationship Id="rId8"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7.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4.png"/></Relationships>
</file>

<file path=ppt/slides/_rels/slide4.xml.rels><?xml version="1.0" encoding="UTF-8" standalone="yes"?><Relationships xmlns="http://schemas.openxmlformats.org/package/2006/relationships"><Relationship Id="rId11" Type="http://schemas.openxmlformats.org/officeDocument/2006/relationships/image" Target="../media/image22.png"/><Relationship Id="rId10" Type="http://schemas.openxmlformats.org/officeDocument/2006/relationships/image" Target="../media/image20.png"/><Relationship Id="rId13" Type="http://schemas.openxmlformats.org/officeDocument/2006/relationships/image" Target="../media/image33.png"/><Relationship Id="rId12"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3.png"/><Relationship Id="rId4" Type="http://schemas.openxmlformats.org/officeDocument/2006/relationships/image" Target="../media/image1.png"/><Relationship Id="rId9" Type="http://schemas.openxmlformats.org/officeDocument/2006/relationships/image" Target="../media/image4.png"/><Relationship Id="rId15" Type="http://schemas.openxmlformats.org/officeDocument/2006/relationships/image" Target="../media/image23.png"/><Relationship Id="rId14" Type="http://schemas.openxmlformats.org/officeDocument/2006/relationships/image" Target="../media/image28.png"/><Relationship Id="rId5" Type="http://schemas.openxmlformats.org/officeDocument/2006/relationships/image" Target="../media/image11.png"/><Relationship Id="rId6" Type="http://schemas.openxmlformats.org/officeDocument/2006/relationships/image" Target="../media/image7.png"/><Relationship Id="rId7" Type="http://schemas.openxmlformats.org/officeDocument/2006/relationships/image" Target="../media/image10.png"/><Relationship Id="rId8"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6.png"/><Relationship Id="rId4" Type="http://schemas.openxmlformats.org/officeDocument/2006/relationships/image" Target="../media/image2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1.png"/><Relationship Id="rId4" Type="http://schemas.openxmlformats.org/officeDocument/2006/relationships/image" Target="../media/image19.png"/><Relationship Id="rId5" Type="http://schemas.openxmlformats.org/officeDocument/2006/relationships/image" Target="../media/image4.png"/><Relationship Id="rId6" Type="http://schemas.openxmlformats.org/officeDocument/2006/relationships/image" Target="../media/image24.png"/><Relationship Id="rId7" Type="http://schemas.openxmlformats.org/officeDocument/2006/relationships/image" Target="../media/image25.png"/><Relationship Id="rId8" Type="http://schemas.openxmlformats.org/officeDocument/2006/relationships/image" Target="../media/image39.png"/></Relationships>
</file>

<file path=ppt/slides/_rels/slide7.xml.rels><?xml version="1.0" encoding="UTF-8" standalone="yes"?><Relationships xmlns="http://schemas.openxmlformats.org/package/2006/relationships"><Relationship Id="rId11" Type="http://schemas.openxmlformats.org/officeDocument/2006/relationships/image" Target="../media/image36.png"/><Relationship Id="rId10" Type="http://schemas.openxmlformats.org/officeDocument/2006/relationships/image" Target="../media/image34.png"/><Relationship Id="rId13" Type="http://schemas.openxmlformats.org/officeDocument/2006/relationships/image" Target="../media/image42.png"/><Relationship Id="rId12" Type="http://schemas.openxmlformats.org/officeDocument/2006/relationships/image" Target="../media/image41.png"/><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1.png"/><Relationship Id="rId4" Type="http://schemas.openxmlformats.org/officeDocument/2006/relationships/image" Target="../media/image29.png"/><Relationship Id="rId9" Type="http://schemas.openxmlformats.org/officeDocument/2006/relationships/image" Target="../media/image4.png"/><Relationship Id="rId15" Type="http://schemas.openxmlformats.org/officeDocument/2006/relationships/image" Target="../media/image40.png"/><Relationship Id="rId14" Type="http://schemas.openxmlformats.org/officeDocument/2006/relationships/image" Target="../media/image45.png"/><Relationship Id="rId5" Type="http://schemas.openxmlformats.org/officeDocument/2006/relationships/image" Target="../media/image30.png"/><Relationship Id="rId6" Type="http://schemas.openxmlformats.org/officeDocument/2006/relationships/image" Target="../media/image35.png"/><Relationship Id="rId7" Type="http://schemas.openxmlformats.org/officeDocument/2006/relationships/image" Target="../media/image38.png"/><Relationship Id="rId8" Type="http://schemas.openxmlformats.org/officeDocument/2006/relationships/image" Target="../media/image3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6.png"/><Relationship Id="rId4" Type="http://schemas.openxmlformats.org/officeDocument/2006/relationships/image" Target="../media/image37.png"/><Relationship Id="rId9" Type="http://schemas.openxmlformats.org/officeDocument/2006/relationships/image" Target="../media/image50.png"/><Relationship Id="rId5" Type="http://schemas.openxmlformats.org/officeDocument/2006/relationships/image" Target="../media/image43.png"/><Relationship Id="rId6" Type="http://schemas.openxmlformats.org/officeDocument/2006/relationships/image" Target="../media/image44.png"/><Relationship Id="rId7" Type="http://schemas.openxmlformats.org/officeDocument/2006/relationships/image" Target="../media/image47.png"/><Relationship Id="rId8" Type="http://schemas.openxmlformats.org/officeDocument/2006/relationships/image" Target="../media/image4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5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3.png"/><Relationship Id="rId4" Type="http://schemas.openxmlformats.org/officeDocument/2006/relationships/image" Target="../media/image4.png"/><Relationship Id="rId5" Type="http://schemas.openxmlformats.org/officeDocument/2006/relationships/image" Target="../media/image49.png"/><Relationship Id="rId6" Type="http://schemas.openxmlformats.org/officeDocument/2006/relationships/image" Target="../media/image57.png"/><Relationship Id="rId7" Type="http://schemas.openxmlformats.org/officeDocument/2006/relationships/image" Target="../media/image51.png"/></Relationships>
</file>

<file path=ppt/slides/_rels/slide11.xml.rels><?xml version="1.0" encoding="UTF-8" standalone="yes"?><Relationships xmlns="http://schemas.openxmlformats.org/package/2006/relationships"><Relationship Id="rId10" Type="http://schemas.openxmlformats.org/officeDocument/2006/relationships/image" Target="../media/image62.png"/><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9.png"/><Relationship Id="rId4" Type="http://schemas.openxmlformats.org/officeDocument/2006/relationships/image" Target="../media/image54.png"/><Relationship Id="rId9" Type="http://schemas.openxmlformats.org/officeDocument/2006/relationships/image" Target="../media/image61.png"/><Relationship Id="rId5" Type="http://schemas.openxmlformats.org/officeDocument/2006/relationships/image" Target="../media/image55.png"/><Relationship Id="rId6" Type="http://schemas.openxmlformats.org/officeDocument/2006/relationships/image" Target="../media/image63.png"/><Relationship Id="rId7" Type="http://schemas.openxmlformats.org/officeDocument/2006/relationships/image" Target="../media/image4.png"/><Relationship Id="rId8" Type="http://schemas.openxmlformats.org/officeDocument/2006/relationships/image" Target="../media/image5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67.jpg"/><Relationship Id="rId4" Type="http://schemas.openxmlformats.org/officeDocument/2006/relationships/image" Target="../media/image65.jpg"/><Relationship Id="rId5"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58.png"/><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58.png"/><Relationship Id="rId4" Type="http://schemas.openxmlformats.org/officeDocument/2006/relationships/image" Target="../media/image66.png"/><Relationship Id="rId5"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1" name="Shape 91"/>
        <p:cNvGrpSpPr/>
        <p:nvPr/>
      </p:nvGrpSpPr>
      <p:grpSpPr>
        <a:xfrm>
          <a:off x="0" y="0"/>
          <a:ext cx="0" cy="0"/>
          <a:chOff x="0" y="0"/>
          <a:chExt cx="0" cy="0"/>
        </a:xfrm>
      </p:grpSpPr>
      <p:sp>
        <p:nvSpPr>
          <p:cNvPr id="92" name="Google Shape;92;p1"/>
          <p:cNvSpPr txBox="1"/>
          <p:nvPr/>
        </p:nvSpPr>
        <p:spPr>
          <a:xfrm>
            <a:off x="2714625" y="2908173"/>
            <a:ext cx="12858750" cy="310725"/>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EAEAEA"/>
                </a:solidFill>
                <a:latin typeface="IBM Plex Sans"/>
                <a:ea typeface="IBM Plex Sans"/>
                <a:cs typeface="IBM Plex Sans"/>
                <a:sym typeface="IBM Plex Sans"/>
              </a:rPr>
              <a:t>KEYNOTE SPEAKING SERIES</a:t>
            </a:r>
            <a:endParaRPr/>
          </a:p>
        </p:txBody>
      </p:sp>
      <p:sp>
        <p:nvSpPr>
          <p:cNvPr id="93" name="Google Shape;93;p1"/>
          <p:cNvSpPr txBox="1"/>
          <p:nvPr/>
        </p:nvSpPr>
        <p:spPr>
          <a:xfrm>
            <a:off x="2393156" y="3353467"/>
            <a:ext cx="13501802" cy="1033796"/>
          </a:xfrm>
          <a:prstGeom prst="rect">
            <a:avLst/>
          </a:prstGeom>
          <a:noFill/>
          <a:ln>
            <a:noFill/>
          </a:ln>
        </p:spPr>
        <p:txBody>
          <a:bodyPr anchorCtr="0" anchor="t" bIns="0" lIns="0" spcFirstLastPara="1" rIns="0" wrap="square" tIns="0">
            <a:spAutoFit/>
          </a:bodyPr>
          <a:lstStyle/>
          <a:p>
            <a:pPr indent="0" lvl="0" marL="0" marR="0" rtl="0" algn="ctr">
              <a:lnSpc>
                <a:spcPct val="144000"/>
              </a:lnSpc>
              <a:spcBef>
                <a:spcPts val="0"/>
              </a:spcBef>
              <a:spcAft>
                <a:spcPts val="0"/>
              </a:spcAft>
              <a:buNone/>
            </a:pPr>
            <a:r>
              <a:rPr b="1" i="0" lang="en-US" sz="5850" u="none" cap="none" strike="noStrike">
                <a:solidFill>
                  <a:srgbClr val="ABC939"/>
                </a:solidFill>
                <a:latin typeface="IBM Plex Sans"/>
                <a:ea typeface="IBM Plex Sans"/>
                <a:cs typeface="IBM Plex Sans"/>
                <a:sym typeface="IBM Plex Sans"/>
              </a:rPr>
              <a:t>The Human ROI</a:t>
            </a:r>
            <a:endParaRPr/>
          </a:p>
        </p:txBody>
      </p:sp>
      <p:sp>
        <p:nvSpPr>
          <p:cNvPr id="94" name="Google Shape;94;p1"/>
          <p:cNvSpPr txBox="1"/>
          <p:nvPr/>
        </p:nvSpPr>
        <p:spPr>
          <a:xfrm>
            <a:off x="2714625" y="4440136"/>
            <a:ext cx="12858900" cy="415500"/>
          </a:xfrm>
          <a:prstGeom prst="rect">
            <a:avLst/>
          </a:prstGeom>
          <a:noFill/>
          <a:ln>
            <a:noFill/>
          </a:ln>
        </p:spPr>
        <p:txBody>
          <a:bodyPr anchorCtr="0" anchor="t" bIns="0" lIns="0" spcFirstLastPara="1" rIns="0" wrap="square" tIns="0">
            <a:spAutoFit/>
          </a:bodyPr>
          <a:lstStyle/>
          <a:p>
            <a:pPr indent="0" lvl="0" marL="0" marR="0" rtl="0" algn="ctr">
              <a:lnSpc>
                <a:spcPct val="180000"/>
              </a:lnSpc>
              <a:spcBef>
                <a:spcPts val="0"/>
              </a:spcBef>
              <a:spcAft>
                <a:spcPts val="0"/>
              </a:spcAft>
              <a:buNone/>
            </a:pPr>
            <a:r>
              <a:rPr i="1" lang="en-US" sz="2700" u="none" cap="none" strike="noStrike">
                <a:solidFill>
                  <a:srgbClr val="EAEAEA"/>
                </a:solidFill>
                <a:latin typeface="IBM Plex Sans"/>
                <a:ea typeface="IBM Plex Sans"/>
                <a:cs typeface="IBM Plex Sans"/>
                <a:sym typeface="IBM Plex Sans"/>
              </a:rPr>
              <a:t>How Personal Branding Fuels Business Growth</a:t>
            </a:r>
            <a:endParaRPr>
              <a:latin typeface="IBM Plex Sans"/>
              <a:ea typeface="IBM Plex Sans"/>
              <a:cs typeface="IBM Plex Sans"/>
              <a:sym typeface="IBM Plex Sans"/>
            </a:endParaRPr>
          </a:p>
        </p:txBody>
      </p:sp>
      <p:sp>
        <p:nvSpPr>
          <p:cNvPr id="95" name="Google Shape;95;p1"/>
          <p:cNvSpPr/>
          <p:nvPr/>
        </p:nvSpPr>
        <p:spPr>
          <a:xfrm>
            <a:off x="8715375" y="5464073"/>
            <a:ext cx="857250" cy="42862"/>
          </a:xfrm>
          <a:custGeom>
            <a:rect b="b" l="l" r="r" t="t"/>
            <a:pathLst>
              <a:path extrusionOk="0" h="57150" w="1143000">
                <a:moveTo>
                  <a:pt x="0" y="0"/>
                </a:moveTo>
                <a:lnTo>
                  <a:pt x="1143000" y="0"/>
                </a:lnTo>
                <a:lnTo>
                  <a:pt x="1143000" y="57150"/>
                </a:lnTo>
                <a:lnTo>
                  <a:pt x="0" y="57150"/>
                </a:lnTo>
                <a:close/>
              </a:path>
            </a:pathLst>
          </a:custGeom>
          <a:solidFill>
            <a:srgbClr val="EAEAEA"/>
          </a:solidFill>
          <a:ln>
            <a:noFill/>
          </a:ln>
        </p:spPr>
      </p:sp>
      <p:sp>
        <p:nvSpPr>
          <p:cNvPr id="96" name="Google Shape;96;p1"/>
          <p:cNvSpPr txBox="1"/>
          <p:nvPr/>
        </p:nvSpPr>
        <p:spPr>
          <a:xfrm>
            <a:off x="5475789" y="5768873"/>
            <a:ext cx="8858250" cy="354902"/>
          </a:xfrm>
          <a:prstGeom prst="rect">
            <a:avLst/>
          </a:prstGeom>
          <a:noFill/>
          <a:ln>
            <a:noFill/>
          </a:ln>
        </p:spPr>
        <p:txBody>
          <a:bodyPr anchorCtr="0" anchor="t" bIns="0" lIns="0" spcFirstLastPara="1" rIns="0" wrap="square" tIns="0">
            <a:spAutoFit/>
          </a:bodyPr>
          <a:lstStyle/>
          <a:p>
            <a:pPr indent="0" lvl="0" marL="0" marR="0" rtl="0" algn="l">
              <a:lnSpc>
                <a:spcPct val="179964"/>
              </a:lnSpc>
              <a:spcBef>
                <a:spcPts val="0"/>
              </a:spcBef>
              <a:spcAft>
                <a:spcPts val="0"/>
              </a:spcAft>
              <a:buNone/>
            </a:pPr>
            <a:r>
              <a:rPr b="0" i="0" lang="en-US" sz="1687" u="none" cap="none" strike="noStrike">
                <a:solidFill>
                  <a:srgbClr val="EAEAEA"/>
                </a:solidFill>
                <a:latin typeface="DM Sans"/>
                <a:ea typeface="DM Sans"/>
                <a:cs typeface="DM Sans"/>
                <a:sym typeface="DM Sans"/>
              </a:rPr>
              <a:t>How do you think your personal strengths and experiences drive business?</a:t>
            </a:r>
            <a:endParaRPr/>
          </a:p>
        </p:txBody>
      </p:sp>
      <p:sp>
        <p:nvSpPr>
          <p:cNvPr id="97" name="Google Shape;97;p1"/>
          <p:cNvSpPr txBox="1"/>
          <p:nvPr/>
        </p:nvSpPr>
        <p:spPr>
          <a:xfrm>
            <a:off x="1143000" y="9117768"/>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ABC939"/>
                </a:solidFill>
                <a:latin typeface="Montserrat"/>
                <a:ea typeface="Montserrat"/>
                <a:cs typeface="Montserrat"/>
                <a:sym typeface="Montserrat"/>
              </a:rPr>
              <a:t>CHAMP Digital</a:t>
            </a:r>
            <a:endParaRPr>
              <a:solidFill>
                <a:srgbClr val="ABC939"/>
              </a:solidFill>
            </a:endParaRPr>
          </a:p>
        </p:txBody>
      </p:sp>
      <p:cxnSp>
        <p:nvCxnSpPr>
          <p:cNvPr id="98" name="Google Shape;98;p1"/>
          <p:cNvCxnSpPr/>
          <p:nvPr/>
        </p:nvCxnSpPr>
        <p:spPr>
          <a:xfrm flipH="1" rot="10800000">
            <a:off x="1143000" y="8852700"/>
            <a:ext cx="15710700" cy="67200"/>
          </a:xfrm>
          <a:prstGeom prst="straightConnector1">
            <a:avLst/>
          </a:prstGeom>
          <a:noFill/>
          <a:ln cap="flat" cmpd="sng" w="9525">
            <a:solidFill>
              <a:srgbClr val="ABC939"/>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106" name="Shape 106"/>
        <p:cNvGrpSpPr/>
        <p:nvPr/>
      </p:nvGrpSpPr>
      <p:grpSpPr>
        <a:xfrm>
          <a:off x="0" y="0"/>
          <a:ext cx="0" cy="0"/>
          <a:chOff x="0" y="0"/>
          <a:chExt cx="0" cy="0"/>
        </a:xfrm>
      </p:grpSpPr>
      <p:sp>
        <p:nvSpPr>
          <p:cNvPr descr="image.png" id="107" name="Google Shape;107;p2"/>
          <p:cNvSpPr/>
          <p:nvPr/>
        </p:nvSpPr>
        <p:spPr>
          <a:xfrm>
            <a:off x="1143000" y="3411141"/>
            <a:ext cx="4286250" cy="4286250"/>
          </a:xfrm>
          <a:custGeom>
            <a:rect b="b" l="l" r="r" t="t"/>
            <a:pathLst>
              <a:path extrusionOk="0" h="5715000" w="5715000">
                <a:moveTo>
                  <a:pt x="0" y="0"/>
                </a:moveTo>
                <a:lnTo>
                  <a:pt x="5715000" y="0"/>
                </a:lnTo>
                <a:lnTo>
                  <a:pt x="5715000" y="5715000"/>
                </a:lnTo>
                <a:lnTo>
                  <a:pt x="0" y="5715000"/>
                </a:lnTo>
                <a:lnTo>
                  <a:pt x="0" y="0"/>
                </a:lnTo>
                <a:close/>
              </a:path>
            </a:pathLst>
          </a:custGeom>
          <a:blipFill rotWithShape="1">
            <a:blip r:embed="rId3">
              <a:alphaModFix/>
            </a:blip>
            <a:stretch>
              <a:fillRect b="-333" l="0" r="0" t="0"/>
            </a:stretch>
          </a:blipFill>
          <a:ln>
            <a:noFill/>
          </a:ln>
        </p:spPr>
      </p:sp>
      <p:sp>
        <p:nvSpPr>
          <p:cNvPr descr="image.png" id="108" name="Google Shape;108;p2"/>
          <p:cNvSpPr/>
          <p:nvPr/>
        </p:nvSpPr>
        <p:spPr>
          <a:xfrm>
            <a:off x="6143625" y="6100762"/>
            <a:ext cx="5357812" cy="1293019"/>
          </a:xfrm>
          <a:custGeom>
            <a:rect b="b" l="l" r="r" t="t"/>
            <a:pathLst>
              <a:path extrusionOk="0" h="1724025" w="7143750">
                <a:moveTo>
                  <a:pt x="0" y="0"/>
                </a:moveTo>
                <a:lnTo>
                  <a:pt x="7143750" y="0"/>
                </a:lnTo>
                <a:lnTo>
                  <a:pt x="7143750" y="1724025"/>
                </a:lnTo>
                <a:lnTo>
                  <a:pt x="0" y="1724025"/>
                </a:lnTo>
                <a:lnTo>
                  <a:pt x="0" y="0"/>
                </a:lnTo>
                <a:close/>
              </a:path>
            </a:pathLst>
          </a:custGeom>
          <a:blipFill rotWithShape="1">
            <a:blip r:embed="rId4">
              <a:alphaModFix/>
            </a:blip>
            <a:stretch>
              <a:fillRect b="-552" l="0" r="0" t="0"/>
            </a:stretch>
          </a:blipFill>
          <a:ln>
            <a:noFill/>
          </a:ln>
        </p:spPr>
      </p:sp>
      <p:sp>
        <p:nvSpPr>
          <p:cNvPr descr="image.png" id="109" name="Google Shape;109;p2"/>
          <p:cNvSpPr/>
          <p:nvPr/>
        </p:nvSpPr>
        <p:spPr>
          <a:xfrm>
            <a:off x="11787188" y="6100762"/>
            <a:ext cx="5357812" cy="1293019"/>
          </a:xfrm>
          <a:custGeom>
            <a:rect b="b" l="l" r="r" t="t"/>
            <a:pathLst>
              <a:path extrusionOk="0" h="1724025" w="7143750">
                <a:moveTo>
                  <a:pt x="0" y="0"/>
                </a:moveTo>
                <a:lnTo>
                  <a:pt x="7143750" y="0"/>
                </a:lnTo>
                <a:lnTo>
                  <a:pt x="7143750" y="1724025"/>
                </a:lnTo>
                <a:lnTo>
                  <a:pt x="0" y="1724025"/>
                </a:lnTo>
                <a:lnTo>
                  <a:pt x="0" y="0"/>
                </a:lnTo>
                <a:close/>
              </a:path>
            </a:pathLst>
          </a:custGeom>
          <a:blipFill rotWithShape="1">
            <a:blip r:embed="rId4">
              <a:alphaModFix/>
            </a:blip>
            <a:stretch>
              <a:fillRect b="-552" l="0" r="0" t="0"/>
            </a:stretch>
          </a:blipFill>
          <a:ln>
            <a:noFill/>
          </a:ln>
        </p:spPr>
      </p:sp>
      <p:sp>
        <p:nvSpPr>
          <p:cNvPr descr="image.png" id="110" name="Google Shape;110;p2"/>
          <p:cNvSpPr/>
          <p:nvPr/>
        </p:nvSpPr>
        <p:spPr>
          <a:xfrm>
            <a:off x="1143000" y="89654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5">
              <a:alphaModFix/>
            </a:blip>
            <a:stretch>
              <a:fillRect b="-1538" l="0" r="0" t="0"/>
            </a:stretch>
          </a:blipFill>
          <a:ln>
            <a:noFill/>
          </a:ln>
        </p:spPr>
      </p:sp>
      <p:sp>
        <p:nvSpPr>
          <p:cNvPr id="111" name="Google Shape;111;p2"/>
          <p:cNvSpPr/>
          <p:nvPr/>
        </p:nvSpPr>
        <p:spPr>
          <a:xfrm>
            <a:off x="1200150" y="3468291"/>
            <a:ext cx="4171950" cy="4171950"/>
          </a:xfrm>
          <a:custGeom>
            <a:rect b="b" l="l" r="r" t="t"/>
            <a:pathLst>
              <a:path extrusionOk="0" h="5562600" w="5562600">
                <a:moveTo>
                  <a:pt x="0" y="0"/>
                </a:moveTo>
                <a:lnTo>
                  <a:pt x="5562600" y="0"/>
                </a:lnTo>
                <a:lnTo>
                  <a:pt x="5562600" y="5562600"/>
                </a:lnTo>
                <a:lnTo>
                  <a:pt x="0" y="5562600"/>
                </a:lnTo>
                <a:lnTo>
                  <a:pt x="0" y="0"/>
                </a:lnTo>
                <a:close/>
              </a:path>
            </a:pathLst>
          </a:custGeom>
          <a:blipFill rotWithShape="1">
            <a:blip r:embed="rId6">
              <a:alphaModFix/>
            </a:blip>
            <a:stretch>
              <a:fillRect b="-1" l="-24960" r="-24969" t="0"/>
            </a:stretch>
          </a:blipFill>
          <a:ln>
            <a:noFill/>
          </a:ln>
        </p:spPr>
      </p:sp>
      <p:sp>
        <p:nvSpPr>
          <p:cNvPr id="112" name="Google Shape;112;p2"/>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15243D"/>
          </a:solidFill>
          <a:ln>
            <a:noFill/>
          </a:ln>
        </p:spPr>
      </p:sp>
      <p:sp>
        <p:nvSpPr>
          <p:cNvPr id="113" name="Google Shape;113;p2"/>
          <p:cNvSpPr/>
          <p:nvPr/>
        </p:nvSpPr>
        <p:spPr>
          <a:xfrm>
            <a:off x="7752569" y="7651712"/>
            <a:ext cx="1291455" cy="1055764"/>
          </a:xfrm>
          <a:custGeom>
            <a:rect b="b" l="l" r="r" t="t"/>
            <a:pathLst>
              <a:path extrusionOk="0" h="1055764" w="1291455">
                <a:moveTo>
                  <a:pt x="0" y="0"/>
                </a:moveTo>
                <a:lnTo>
                  <a:pt x="1291455" y="0"/>
                </a:lnTo>
                <a:lnTo>
                  <a:pt x="1291455" y="1055764"/>
                </a:lnTo>
                <a:lnTo>
                  <a:pt x="0" y="1055764"/>
                </a:lnTo>
                <a:lnTo>
                  <a:pt x="0" y="0"/>
                </a:lnTo>
                <a:close/>
              </a:path>
            </a:pathLst>
          </a:custGeom>
          <a:blipFill rotWithShape="1">
            <a:blip r:embed="rId7">
              <a:alphaModFix/>
            </a:blip>
            <a:stretch>
              <a:fillRect b="0" l="0" r="0" t="0"/>
            </a:stretch>
          </a:blipFill>
          <a:ln>
            <a:noFill/>
          </a:ln>
        </p:spPr>
      </p:sp>
      <p:sp>
        <p:nvSpPr>
          <p:cNvPr id="114" name="Google Shape;114;p2"/>
          <p:cNvSpPr/>
          <p:nvPr/>
        </p:nvSpPr>
        <p:spPr>
          <a:xfrm>
            <a:off x="10972895" y="7631906"/>
            <a:ext cx="1057085" cy="1057085"/>
          </a:xfrm>
          <a:custGeom>
            <a:rect b="b" l="l" r="r" t="t"/>
            <a:pathLst>
              <a:path extrusionOk="0" h="1057085" w="1057085">
                <a:moveTo>
                  <a:pt x="0" y="0"/>
                </a:moveTo>
                <a:lnTo>
                  <a:pt x="1057085" y="0"/>
                </a:lnTo>
                <a:lnTo>
                  <a:pt x="1057085" y="1057085"/>
                </a:lnTo>
                <a:lnTo>
                  <a:pt x="0" y="1057085"/>
                </a:lnTo>
                <a:lnTo>
                  <a:pt x="0" y="0"/>
                </a:lnTo>
                <a:close/>
              </a:path>
            </a:pathLst>
          </a:custGeom>
          <a:blipFill rotWithShape="1">
            <a:blip r:embed="rId8">
              <a:alphaModFix/>
            </a:blip>
            <a:stretch>
              <a:fillRect b="0" l="0" r="0" t="0"/>
            </a:stretch>
          </a:blipFill>
          <a:ln>
            <a:noFill/>
          </a:ln>
        </p:spPr>
      </p:sp>
      <p:sp>
        <p:nvSpPr>
          <p:cNvPr id="115" name="Google Shape;115;p2"/>
          <p:cNvSpPr/>
          <p:nvPr/>
        </p:nvSpPr>
        <p:spPr>
          <a:xfrm>
            <a:off x="13963555" y="7588853"/>
            <a:ext cx="1100138" cy="1100137"/>
          </a:xfrm>
          <a:custGeom>
            <a:rect b="b" l="l" r="r" t="t"/>
            <a:pathLst>
              <a:path extrusionOk="0" h="1100137" w="1100138">
                <a:moveTo>
                  <a:pt x="0" y="0"/>
                </a:moveTo>
                <a:lnTo>
                  <a:pt x="1100137" y="0"/>
                </a:lnTo>
                <a:lnTo>
                  <a:pt x="1100137" y="1100138"/>
                </a:lnTo>
                <a:lnTo>
                  <a:pt x="0" y="1100138"/>
                </a:lnTo>
                <a:lnTo>
                  <a:pt x="0" y="0"/>
                </a:lnTo>
                <a:close/>
              </a:path>
            </a:pathLst>
          </a:custGeom>
          <a:blipFill rotWithShape="1">
            <a:blip r:embed="rId9">
              <a:alphaModFix/>
            </a:blip>
            <a:stretch>
              <a:fillRect b="0" l="0" r="0" t="0"/>
            </a:stretch>
          </a:blipFill>
          <a:ln>
            <a:noFill/>
          </a:ln>
        </p:spPr>
      </p:sp>
      <p:sp>
        <p:nvSpPr>
          <p:cNvPr id="116" name="Google Shape;116;p2"/>
          <p:cNvSpPr txBox="1"/>
          <p:nvPr/>
        </p:nvSpPr>
        <p:spPr>
          <a:xfrm>
            <a:off x="16444912" y="9117806"/>
            <a:ext cx="700088" cy="258243"/>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02 / 14</a:t>
            </a:r>
            <a:endParaRPr/>
          </a:p>
        </p:txBody>
      </p:sp>
      <p:sp>
        <p:nvSpPr>
          <p:cNvPr id="117" name="Google Shape;117;p2"/>
          <p:cNvSpPr txBox="1"/>
          <p:nvPr/>
        </p:nvSpPr>
        <p:spPr>
          <a:xfrm>
            <a:off x="6143625" y="3542450"/>
            <a:ext cx="11551500" cy="531000"/>
          </a:xfrm>
          <a:prstGeom prst="rect">
            <a:avLst/>
          </a:prstGeom>
          <a:noFill/>
          <a:ln>
            <a:noFill/>
          </a:ln>
        </p:spPr>
        <p:txBody>
          <a:bodyPr anchorCtr="0" anchor="t" bIns="0" lIns="0" spcFirstLastPara="1" rIns="0" wrap="square" tIns="0">
            <a:spAutoFit/>
          </a:bodyPr>
          <a:lstStyle/>
          <a:p>
            <a:pPr indent="0" lvl="0" marL="0" marR="0" rtl="0" algn="l">
              <a:lnSpc>
                <a:spcPct val="119968"/>
              </a:lnSpc>
              <a:spcBef>
                <a:spcPts val="0"/>
              </a:spcBef>
              <a:spcAft>
                <a:spcPts val="0"/>
              </a:spcAft>
              <a:buNone/>
            </a:pPr>
            <a:r>
              <a:rPr b="1" i="0" lang="en-US" sz="3450" u="none" cap="none" strike="noStrike">
                <a:solidFill>
                  <a:srgbClr val="15243D"/>
                </a:solidFill>
                <a:latin typeface="Playfair Display"/>
                <a:ea typeface="Playfair Display"/>
                <a:cs typeface="Playfair Display"/>
                <a:sym typeface="Playfair Display"/>
              </a:rPr>
              <a:t>Emily Tuttle</a:t>
            </a:r>
            <a:endParaRPr sz="1700"/>
          </a:p>
        </p:txBody>
      </p:sp>
      <p:sp>
        <p:nvSpPr>
          <p:cNvPr id="118" name="Google Shape;118;p2"/>
          <p:cNvSpPr txBox="1"/>
          <p:nvPr/>
        </p:nvSpPr>
        <p:spPr>
          <a:xfrm>
            <a:off x="6143625" y="4238625"/>
            <a:ext cx="4509343" cy="278130"/>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350" u="none" cap="none" strike="noStrike">
                <a:solidFill>
                  <a:srgbClr val="8766D0"/>
                </a:solidFill>
                <a:latin typeface="Montserrat"/>
                <a:ea typeface="Montserrat"/>
                <a:cs typeface="Montserrat"/>
                <a:sym typeface="Montserrat"/>
              </a:rPr>
              <a:t>Director of Business Development, CHAMP Digital</a:t>
            </a:r>
            <a:endParaRPr/>
          </a:p>
        </p:txBody>
      </p:sp>
      <p:sp>
        <p:nvSpPr>
          <p:cNvPr id="119" name="Google Shape;119;p2"/>
          <p:cNvSpPr txBox="1"/>
          <p:nvPr/>
        </p:nvSpPr>
        <p:spPr>
          <a:xfrm>
            <a:off x="6143625" y="4845975"/>
            <a:ext cx="11001600" cy="758400"/>
          </a:xfrm>
          <a:prstGeom prst="rect">
            <a:avLst/>
          </a:prstGeom>
          <a:noFill/>
          <a:ln>
            <a:noFill/>
          </a:ln>
        </p:spPr>
        <p:txBody>
          <a:bodyPr anchorCtr="0" anchor="t" bIns="0" lIns="0" spcFirstLastPara="1" rIns="0" wrap="square" tIns="0">
            <a:spAutoFit/>
          </a:bodyPr>
          <a:lstStyle/>
          <a:p>
            <a:pPr indent="0" lvl="0" marL="0" marR="0" rtl="0" algn="l">
              <a:lnSpc>
                <a:spcPct val="192056"/>
              </a:lnSpc>
              <a:spcBef>
                <a:spcPts val="0"/>
              </a:spcBef>
              <a:spcAft>
                <a:spcPts val="0"/>
              </a:spcAft>
              <a:buNone/>
            </a:pPr>
            <a:r>
              <a:rPr b="0" i="0" lang="en-US" sz="1687" u="none" cap="none" strike="noStrike">
                <a:solidFill>
                  <a:srgbClr val="15243D"/>
                </a:solidFill>
                <a:latin typeface="DM Sans"/>
                <a:ea typeface="DM Sans"/>
                <a:cs typeface="DM Sans"/>
                <a:sym typeface="DM Sans"/>
              </a:rPr>
              <a:t>Over a decade of experience in new business development, both in regulated and non regulated industries. Leveraging personal experience in order to foster connection to help grow personal and professional networks.</a:t>
            </a:r>
            <a:endParaRPr/>
          </a:p>
        </p:txBody>
      </p:sp>
      <p:sp>
        <p:nvSpPr>
          <p:cNvPr id="120" name="Google Shape;120;p2"/>
          <p:cNvSpPr txBox="1"/>
          <p:nvPr/>
        </p:nvSpPr>
        <p:spPr>
          <a:xfrm>
            <a:off x="6408001" y="6275851"/>
            <a:ext cx="4729048" cy="266548"/>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1" i="0" lang="en-US" sz="1237" u="none" cap="none" strike="noStrike">
                <a:solidFill>
                  <a:srgbClr val="EAEAEA"/>
                </a:solidFill>
                <a:latin typeface="DM Sans"/>
                <a:ea typeface="DM Sans"/>
                <a:cs typeface="DM Sans"/>
                <a:sym typeface="DM Sans"/>
              </a:rPr>
              <a:t>SPECIALTIES</a:t>
            </a:r>
            <a:endParaRPr/>
          </a:p>
        </p:txBody>
      </p:sp>
      <p:sp>
        <p:nvSpPr>
          <p:cNvPr id="121" name="Google Shape;121;p2"/>
          <p:cNvSpPr txBox="1"/>
          <p:nvPr/>
        </p:nvSpPr>
        <p:spPr>
          <a:xfrm>
            <a:off x="6472238" y="6536531"/>
            <a:ext cx="4400550" cy="310725"/>
          </a:xfrm>
          <a:prstGeom prst="rect">
            <a:avLst/>
          </a:prstGeom>
          <a:noFill/>
          <a:ln>
            <a:noFill/>
          </a:ln>
        </p:spPr>
        <p:txBody>
          <a:bodyPr anchorCtr="0" anchor="t" bIns="0" lIns="0" spcFirstLastPara="1" rIns="0" wrap="square" tIns="0">
            <a:spAutoFit/>
          </a:bodyPr>
          <a:lstStyle/>
          <a:p>
            <a:pPr indent="0" lvl="0" marL="0" marR="0" rtl="0" algn="l">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New Market Growth Networking &amp; Strategy</a:t>
            </a:r>
            <a:endParaRPr/>
          </a:p>
        </p:txBody>
      </p:sp>
      <p:sp>
        <p:nvSpPr>
          <p:cNvPr id="122" name="Google Shape;122;p2"/>
          <p:cNvSpPr txBox="1"/>
          <p:nvPr/>
        </p:nvSpPr>
        <p:spPr>
          <a:xfrm>
            <a:off x="12115800" y="6253162"/>
            <a:ext cx="4729048" cy="312001"/>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1" i="0" lang="en-US" sz="1237" u="none" cap="none" strike="noStrike">
                <a:solidFill>
                  <a:srgbClr val="EAEAEA"/>
                </a:solidFill>
                <a:latin typeface="Montserrat"/>
                <a:ea typeface="Montserrat"/>
                <a:cs typeface="Montserrat"/>
                <a:sym typeface="Montserrat"/>
              </a:rPr>
              <a:t>CORE MISSION</a:t>
            </a:r>
            <a:endParaRPr/>
          </a:p>
        </p:txBody>
      </p:sp>
      <p:sp>
        <p:nvSpPr>
          <p:cNvPr id="123" name="Google Shape;123;p2"/>
          <p:cNvSpPr txBox="1"/>
          <p:nvPr/>
        </p:nvSpPr>
        <p:spPr>
          <a:xfrm>
            <a:off x="12115800" y="6380297"/>
            <a:ext cx="4257904" cy="648224"/>
          </a:xfrm>
          <a:prstGeom prst="rect">
            <a:avLst/>
          </a:prstGeom>
          <a:noFill/>
          <a:ln>
            <a:noFill/>
          </a:ln>
        </p:spPr>
        <p:txBody>
          <a:bodyPr anchorCtr="0" anchor="t" bIns="0" lIns="0" spcFirstLastPara="1" rIns="0" wrap="square" tIns="0">
            <a:spAutoFit/>
          </a:bodyPr>
          <a:lstStyle/>
          <a:p>
            <a:pPr indent="0" lvl="0" marL="0" marR="0" rtl="0" algn="l">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Helping grow businesses with unique marketing and sales strategies.</a:t>
            </a:r>
            <a:endParaRPr/>
          </a:p>
        </p:txBody>
      </p:sp>
      <p:sp>
        <p:nvSpPr>
          <p:cNvPr id="124" name="Google Shape;124;p2"/>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About the Speaker</a:t>
            </a:r>
            <a:endParaRPr/>
          </a:p>
        </p:txBody>
      </p:sp>
      <p:sp>
        <p:nvSpPr>
          <p:cNvPr id="125" name="Google Shape;125;p2"/>
          <p:cNvSpPr txBox="1"/>
          <p:nvPr/>
        </p:nvSpPr>
        <p:spPr>
          <a:xfrm>
            <a:off x="1143000" y="9117768"/>
            <a:ext cx="1989001" cy="266548"/>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5243D"/>
        </a:solidFill>
      </p:bgPr>
    </p:bg>
    <p:spTree>
      <p:nvGrpSpPr>
        <p:cNvPr id="133" name="Shape 133"/>
        <p:cNvGrpSpPr/>
        <p:nvPr/>
      </p:nvGrpSpPr>
      <p:grpSpPr>
        <a:xfrm>
          <a:off x="0" y="0"/>
          <a:ext cx="0" cy="0"/>
          <a:chOff x="0" y="0"/>
          <a:chExt cx="0" cy="0"/>
        </a:xfrm>
      </p:grpSpPr>
      <p:sp>
        <p:nvSpPr>
          <p:cNvPr id="134" name="Google Shape;134;p3"/>
          <p:cNvSpPr/>
          <p:nvPr/>
        </p:nvSpPr>
        <p:spPr>
          <a:xfrm>
            <a:off x="3656249" y="2314439"/>
            <a:ext cx="2211710" cy="2211710"/>
          </a:xfrm>
          <a:custGeom>
            <a:rect b="b" l="l" r="r" t="t"/>
            <a:pathLst>
              <a:path extrusionOk="0" h="2211710" w="2211710">
                <a:moveTo>
                  <a:pt x="0" y="0"/>
                </a:moveTo>
                <a:lnTo>
                  <a:pt x="2211709" y="0"/>
                </a:lnTo>
                <a:lnTo>
                  <a:pt x="2211709" y="2211710"/>
                </a:lnTo>
                <a:lnTo>
                  <a:pt x="0" y="2211710"/>
                </a:lnTo>
                <a:lnTo>
                  <a:pt x="0" y="0"/>
                </a:lnTo>
                <a:close/>
              </a:path>
            </a:pathLst>
          </a:custGeom>
          <a:blipFill rotWithShape="1">
            <a:blip r:embed="rId3">
              <a:alphaModFix/>
            </a:blip>
            <a:stretch>
              <a:fillRect b="0" l="0" r="0" t="0"/>
            </a:stretch>
          </a:blipFill>
          <a:ln>
            <a:noFill/>
          </a:ln>
        </p:spPr>
      </p:sp>
      <p:sp>
        <p:nvSpPr>
          <p:cNvPr descr="image.png" id="135" name="Google Shape;135;p3"/>
          <p:cNvSpPr/>
          <p:nvPr/>
        </p:nvSpPr>
        <p:spPr>
          <a:xfrm>
            <a:off x="1143000" y="3986348"/>
            <a:ext cx="7715250" cy="3986212"/>
          </a:xfrm>
          <a:custGeom>
            <a:rect b="b" l="l" r="r" t="t"/>
            <a:pathLst>
              <a:path extrusionOk="0" h="5314950" w="10287000">
                <a:moveTo>
                  <a:pt x="0" y="0"/>
                </a:moveTo>
                <a:lnTo>
                  <a:pt x="10287000" y="0"/>
                </a:lnTo>
                <a:lnTo>
                  <a:pt x="10287000" y="5314950"/>
                </a:lnTo>
                <a:lnTo>
                  <a:pt x="0" y="5314950"/>
                </a:lnTo>
                <a:lnTo>
                  <a:pt x="0" y="0"/>
                </a:lnTo>
                <a:close/>
              </a:path>
            </a:pathLst>
          </a:custGeom>
          <a:blipFill rotWithShape="1">
            <a:blip r:embed="rId4">
              <a:alphaModFix/>
            </a:blip>
            <a:stretch>
              <a:fillRect b="-358" l="0" r="0" t="0"/>
            </a:stretch>
          </a:blipFill>
          <a:ln>
            <a:noFill/>
          </a:ln>
        </p:spPr>
      </p:sp>
      <p:sp>
        <p:nvSpPr>
          <p:cNvPr id="136" name="Google Shape;136;p3"/>
          <p:cNvSpPr/>
          <p:nvPr/>
        </p:nvSpPr>
        <p:spPr>
          <a:xfrm>
            <a:off x="12236191" y="2314439"/>
            <a:ext cx="2102596" cy="2102596"/>
          </a:xfrm>
          <a:custGeom>
            <a:rect b="b" l="l" r="r" t="t"/>
            <a:pathLst>
              <a:path extrusionOk="0" h="2102596" w="2102596">
                <a:moveTo>
                  <a:pt x="0" y="0"/>
                </a:moveTo>
                <a:lnTo>
                  <a:pt x="2102596" y="0"/>
                </a:lnTo>
                <a:lnTo>
                  <a:pt x="2102596" y="2102596"/>
                </a:lnTo>
                <a:lnTo>
                  <a:pt x="0" y="2102596"/>
                </a:lnTo>
                <a:lnTo>
                  <a:pt x="0" y="0"/>
                </a:lnTo>
                <a:close/>
              </a:path>
            </a:pathLst>
          </a:custGeom>
          <a:blipFill rotWithShape="1">
            <a:blip r:embed="rId5">
              <a:alphaModFix/>
            </a:blip>
            <a:stretch>
              <a:fillRect b="0" l="0" r="0" t="0"/>
            </a:stretch>
          </a:blipFill>
          <a:ln>
            <a:noFill/>
          </a:ln>
        </p:spPr>
      </p:sp>
      <p:sp>
        <p:nvSpPr>
          <p:cNvPr descr="image.png" id="137" name="Google Shape;137;p3"/>
          <p:cNvSpPr/>
          <p:nvPr/>
        </p:nvSpPr>
        <p:spPr>
          <a:xfrm>
            <a:off x="9429750" y="3986348"/>
            <a:ext cx="7715250" cy="3986212"/>
          </a:xfrm>
          <a:custGeom>
            <a:rect b="b" l="l" r="r" t="t"/>
            <a:pathLst>
              <a:path extrusionOk="0" h="5314950" w="10287000">
                <a:moveTo>
                  <a:pt x="0" y="0"/>
                </a:moveTo>
                <a:lnTo>
                  <a:pt x="10287000" y="0"/>
                </a:lnTo>
                <a:lnTo>
                  <a:pt x="10287000" y="5314950"/>
                </a:lnTo>
                <a:lnTo>
                  <a:pt x="0" y="5314950"/>
                </a:lnTo>
                <a:lnTo>
                  <a:pt x="0" y="0"/>
                </a:lnTo>
                <a:close/>
              </a:path>
            </a:pathLst>
          </a:custGeom>
          <a:solidFill>
            <a:srgbClr val="EAEAEA"/>
          </a:solidFill>
          <a:ln>
            <a:noFill/>
          </a:ln>
        </p:spPr>
      </p:sp>
      <p:sp>
        <p:nvSpPr>
          <p:cNvPr descr="image.png" id="138" name="Google Shape;138;p3"/>
          <p:cNvSpPr/>
          <p:nvPr/>
        </p:nvSpPr>
        <p:spPr>
          <a:xfrm>
            <a:off x="11488483" y="6222342"/>
            <a:ext cx="3597593" cy="671512"/>
          </a:xfrm>
          <a:custGeom>
            <a:rect b="b" l="l" r="r" t="t"/>
            <a:pathLst>
              <a:path extrusionOk="0" h="895350" w="4796790">
                <a:moveTo>
                  <a:pt x="0" y="0"/>
                </a:moveTo>
                <a:lnTo>
                  <a:pt x="4796790" y="0"/>
                </a:lnTo>
                <a:lnTo>
                  <a:pt x="4796790" y="895350"/>
                </a:lnTo>
                <a:lnTo>
                  <a:pt x="0" y="895350"/>
                </a:lnTo>
                <a:lnTo>
                  <a:pt x="0" y="0"/>
                </a:lnTo>
                <a:close/>
              </a:path>
            </a:pathLst>
          </a:custGeom>
          <a:blipFill rotWithShape="1">
            <a:blip r:embed="rId6">
              <a:alphaModFix/>
            </a:blip>
            <a:stretch>
              <a:fillRect b="-2045" l="0" r="1" t="0"/>
            </a:stretch>
          </a:blipFill>
          <a:ln>
            <a:noFill/>
          </a:ln>
        </p:spPr>
      </p:sp>
      <p:sp>
        <p:nvSpPr>
          <p:cNvPr descr="image.png" id="139" name="Google Shape;139;p3"/>
          <p:cNvSpPr/>
          <p:nvPr/>
        </p:nvSpPr>
        <p:spPr>
          <a:xfrm>
            <a:off x="1143000" y="89654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7">
              <a:alphaModFix/>
            </a:blip>
            <a:stretch>
              <a:fillRect b="-1538" l="0" r="0" t="0"/>
            </a:stretch>
          </a:blipFill>
          <a:ln>
            <a:noFill/>
          </a:ln>
        </p:spPr>
      </p:sp>
      <p:sp>
        <p:nvSpPr>
          <p:cNvPr id="140" name="Google Shape;140;p3"/>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ABC939"/>
          </a:solidFill>
          <a:ln>
            <a:noFill/>
          </a:ln>
        </p:spPr>
      </p:sp>
      <p:sp>
        <p:nvSpPr>
          <p:cNvPr id="141" name="Google Shape;141;p3"/>
          <p:cNvSpPr txBox="1"/>
          <p:nvPr/>
        </p:nvSpPr>
        <p:spPr>
          <a:xfrm>
            <a:off x="16459200" y="9117806"/>
            <a:ext cx="685800" cy="258243"/>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F5F7F6"/>
                </a:solidFill>
                <a:latin typeface="Montserrat"/>
                <a:ea typeface="Montserrat"/>
                <a:cs typeface="Montserrat"/>
                <a:sym typeface="Montserrat"/>
              </a:rPr>
              <a:t>03 / 14</a:t>
            </a:r>
            <a:endParaRPr/>
          </a:p>
        </p:txBody>
      </p:sp>
      <p:sp>
        <p:nvSpPr>
          <p:cNvPr id="142" name="Google Shape;142;p3"/>
          <p:cNvSpPr txBox="1"/>
          <p:nvPr/>
        </p:nvSpPr>
        <p:spPr>
          <a:xfrm>
            <a:off x="1585737" y="5054665"/>
            <a:ext cx="6829800" cy="1175400"/>
          </a:xfrm>
          <a:prstGeom prst="rect">
            <a:avLst/>
          </a:prstGeom>
          <a:noFill/>
          <a:ln>
            <a:noFill/>
          </a:ln>
        </p:spPr>
        <p:txBody>
          <a:bodyPr anchorCtr="0" anchor="t" bIns="0" lIns="0" spcFirstLastPara="1" rIns="0" wrap="square" tIns="0">
            <a:spAutoFit/>
          </a:bodyPr>
          <a:lstStyle/>
          <a:p>
            <a:pPr indent="0" lvl="0" marL="0" marR="0" rtl="0" algn="ctr">
              <a:lnSpc>
                <a:spcPct val="167968"/>
              </a:lnSpc>
              <a:spcBef>
                <a:spcPts val="0"/>
              </a:spcBef>
              <a:spcAft>
                <a:spcPts val="0"/>
              </a:spcAft>
              <a:buNone/>
            </a:pPr>
            <a:r>
              <a:rPr b="1" i="1" lang="en-US" sz="2850" u="none" cap="none" strike="noStrike">
                <a:solidFill>
                  <a:srgbClr val="15243D"/>
                </a:solidFill>
                <a:latin typeface="DM Sans"/>
                <a:ea typeface="DM Sans"/>
                <a:cs typeface="DM Sans"/>
                <a:sym typeface="DM Sans"/>
              </a:rPr>
              <a:t> "People do not do business with logos. They do business with people."</a:t>
            </a:r>
            <a:r>
              <a:rPr b="1" i="1" lang="en-US" sz="2850" u="none" cap="none" strike="noStrike">
                <a:solidFill>
                  <a:srgbClr val="15243D"/>
                </a:solidFill>
                <a:latin typeface="Sansita"/>
                <a:ea typeface="Sansita"/>
                <a:cs typeface="Sansita"/>
                <a:sym typeface="Sansita"/>
              </a:rPr>
              <a:t> </a:t>
            </a:r>
            <a:endParaRPr b="1" sz="1100"/>
          </a:p>
        </p:txBody>
      </p:sp>
      <p:sp>
        <p:nvSpPr>
          <p:cNvPr id="143" name="Google Shape;143;p3"/>
          <p:cNvSpPr txBox="1"/>
          <p:nvPr/>
        </p:nvSpPr>
        <p:spPr>
          <a:xfrm>
            <a:off x="1585713" y="6758611"/>
            <a:ext cx="6829800" cy="426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1387" u="none" cap="none" strike="noStrike">
                <a:solidFill>
                  <a:srgbClr val="15243D"/>
                </a:solidFill>
                <a:latin typeface="DM Sans"/>
                <a:ea typeface="DM Sans"/>
                <a:cs typeface="DM Sans"/>
                <a:sym typeface="DM Sans"/>
              </a:rPr>
              <a:t>In a highly digital, automated and AI driven world, human trust remains the single most valuable transactional metric.</a:t>
            </a:r>
            <a:endParaRPr sz="1100"/>
          </a:p>
        </p:txBody>
      </p:sp>
      <p:sp>
        <p:nvSpPr>
          <p:cNvPr id="144" name="Google Shape;144;p3"/>
          <p:cNvSpPr txBox="1"/>
          <p:nvPr/>
        </p:nvSpPr>
        <p:spPr>
          <a:xfrm>
            <a:off x="9851965" y="4434623"/>
            <a:ext cx="6543904" cy="310725"/>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1" i="0" lang="en-US" sz="1462" u="none" cap="none" strike="noStrike">
                <a:solidFill>
                  <a:srgbClr val="15243D"/>
                </a:solidFill>
                <a:latin typeface="DM Sans"/>
                <a:ea typeface="DM Sans"/>
                <a:cs typeface="DM Sans"/>
                <a:sym typeface="DM Sans"/>
              </a:rPr>
              <a:t>AUDIENCE QUICK-CHECK</a:t>
            </a:r>
            <a:endParaRPr/>
          </a:p>
        </p:txBody>
      </p:sp>
      <p:sp>
        <p:nvSpPr>
          <p:cNvPr id="145" name="Google Shape;145;p3"/>
          <p:cNvSpPr txBox="1"/>
          <p:nvPr/>
        </p:nvSpPr>
        <p:spPr>
          <a:xfrm>
            <a:off x="9851946" y="5107917"/>
            <a:ext cx="6871049" cy="831152"/>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2700" u="none" cap="none" strike="noStrike">
                <a:solidFill>
                  <a:srgbClr val="15243D"/>
                </a:solidFill>
                <a:latin typeface="DM Sans"/>
                <a:ea typeface="DM Sans"/>
                <a:cs typeface="DM Sans"/>
                <a:sym typeface="DM Sans"/>
              </a:rPr>
              <a:t>What is one word that comes to mind when you hear:</a:t>
            </a:r>
            <a:endParaRPr/>
          </a:p>
        </p:txBody>
      </p:sp>
      <p:sp>
        <p:nvSpPr>
          <p:cNvPr id="146" name="Google Shape;146;p3"/>
          <p:cNvSpPr txBox="1"/>
          <p:nvPr/>
        </p:nvSpPr>
        <p:spPr>
          <a:xfrm>
            <a:off x="10015537" y="7177118"/>
            <a:ext cx="6543900" cy="225000"/>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i="1" lang="en-US" sz="1462" u="none" cap="none" strike="noStrike">
                <a:solidFill>
                  <a:srgbClr val="15243D"/>
                </a:solidFill>
                <a:latin typeface="DM Sans"/>
                <a:ea typeface="DM Sans"/>
                <a:cs typeface="DM Sans"/>
                <a:sym typeface="DM Sans"/>
              </a:rPr>
              <a:t>Is it authenticity, vanity, necessity, or strategy?</a:t>
            </a:r>
            <a:endParaRPr>
              <a:latin typeface="DM Sans"/>
              <a:ea typeface="DM Sans"/>
              <a:cs typeface="DM Sans"/>
              <a:sym typeface="DM Sans"/>
            </a:endParaRPr>
          </a:p>
        </p:txBody>
      </p:sp>
      <p:sp>
        <p:nvSpPr>
          <p:cNvPr id="147" name="Google Shape;147;p3"/>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EAEAEA"/>
                </a:solidFill>
                <a:latin typeface="IBM Plex Sans Medium"/>
                <a:ea typeface="IBM Plex Sans Medium"/>
                <a:cs typeface="IBM Plex Sans Medium"/>
                <a:sym typeface="IBM Plex Sans Medium"/>
              </a:rPr>
              <a:t>A Human Connection</a:t>
            </a:r>
            <a:endParaRPr/>
          </a:p>
        </p:txBody>
      </p:sp>
      <p:sp>
        <p:nvSpPr>
          <p:cNvPr id="148" name="Google Shape;148;p3"/>
          <p:cNvSpPr txBox="1"/>
          <p:nvPr/>
        </p:nvSpPr>
        <p:spPr>
          <a:xfrm>
            <a:off x="1143000" y="9117768"/>
            <a:ext cx="1989001" cy="266548"/>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F5F7F6"/>
                </a:solidFill>
                <a:latin typeface="DM Sans"/>
                <a:ea typeface="DM Sans"/>
                <a:cs typeface="DM Sans"/>
                <a:sym typeface="DM Sans"/>
              </a:rPr>
              <a:t>CHAMP Digital</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156" name="Shape 156"/>
        <p:cNvGrpSpPr/>
        <p:nvPr/>
      </p:nvGrpSpPr>
      <p:grpSpPr>
        <a:xfrm>
          <a:off x="0" y="0"/>
          <a:ext cx="0" cy="0"/>
          <a:chOff x="0" y="0"/>
          <a:chExt cx="0" cy="0"/>
        </a:xfrm>
      </p:grpSpPr>
      <p:sp>
        <p:nvSpPr>
          <p:cNvPr descr="image.png" id="157" name="Google Shape;157;p4"/>
          <p:cNvSpPr/>
          <p:nvPr/>
        </p:nvSpPr>
        <p:spPr>
          <a:xfrm>
            <a:off x="1585912" y="4232672"/>
            <a:ext cx="714375" cy="714375"/>
          </a:xfrm>
          <a:custGeom>
            <a:rect b="b" l="l" r="r" t="t"/>
            <a:pathLst>
              <a:path extrusionOk="0" h="952500" w="952500">
                <a:moveTo>
                  <a:pt x="0" y="0"/>
                </a:moveTo>
                <a:lnTo>
                  <a:pt x="952500" y="0"/>
                </a:lnTo>
                <a:lnTo>
                  <a:pt x="952500" y="952500"/>
                </a:lnTo>
                <a:lnTo>
                  <a:pt x="0" y="952500"/>
                </a:lnTo>
                <a:lnTo>
                  <a:pt x="0" y="0"/>
                </a:lnTo>
                <a:close/>
              </a:path>
            </a:pathLst>
          </a:custGeom>
          <a:blipFill rotWithShape="1">
            <a:blip r:embed="rId3">
              <a:alphaModFix/>
            </a:blip>
            <a:stretch>
              <a:fillRect b="-2000" l="0" r="0" t="0"/>
            </a:stretch>
          </a:blipFill>
          <a:ln>
            <a:noFill/>
          </a:ln>
        </p:spPr>
      </p:sp>
      <p:sp>
        <p:nvSpPr>
          <p:cNvPr descr="image.png" id="158" name="Google Shape;158;p4"/>
          <p:cNvSpPr/>
          <p:nvPr/>
        </p:nvSpPr>
        <p:spPr>
          <a:xfrm>
            <a:off x="1257529" y="2766417"/>
            <a:ext cx="5095685" cy="3614738"/>
          </a:xfrm>
          <a:custGeom>
            <a:rect b="b" l="l" r="r" t="t"/>
            <a:pathLst>
              <a:path extrusionOk="0" h="4819650" w="6794246">
                <a:moveTo>
                  <a:pt x="0" y="0"/>
                </a:moveTo>
                <a:lnTo>
                  <a:pt x="6794246" y="0"/>
                </a:lnTo>
                <a:lnTo>
                  <a:pt x="6794246" y="4819650"/>
                </a:lnTo>
                <a:lnTo>
                  <a:pt x="0" y="4819650"/>
                </a:lnTo>
                <a:lnTo>
                  <a:pt x="0" y="0"/>
                </a:lnTo>
                <a:close/>
              </a:path>
            </a:pathLst>
          </a:custGeom>
          <a:blipFill rotWithShape="1">
            <a:blip r:embed="rId4">
              <a:alphaModFix/>
            </a:blip>
            <a:stretch>
              <a:fillRect b="-298" l="0" r="0" t="0"/>
            </a:stretch>
          </a:blipFill>
          <a:ln>
            <a:noFill/>
          </a:ln>
        </p:spPr>
      </p:sp>
      <p:sp>
        <p:nvSpPr>
          <p:cNvPr descr="image.png" id="159" name="Google Shape;159;p4"/>
          <p:cNvSpPr/>
          <p:nvPr/>
        </p:nvSpPr>
        <p:spPr>
          <a:xfrm>
            <a:off x="7038823" y="4232672"/>
            <a:ext cx="714375" cy="714375"/>
          </a:xfrm>
          <a:custGeom>
            <a:rect b="b" l="l" r="r" t="t"/>
            <a:pathLst>
              <a:path extrusionOk="0" h="952500" w="952500">
                <a:moveTo>
                  <a:pt x="0" y="0"/>
                </a:moveTo>
                <a:lnTo>
                  <a:pt x="952500" y="0"/>
                </a:lnTo>
                <a:lnTo>
                  <a:pt x="952500" y="952500"/>
                </a:lnTo>
                <a:lnTo>
                  <a:pt x="0" y="952500"/>
                </a:lnTo>
                <a:lnTo>
                  <a:pt x="0" y="0"/>
                </a:lnTo>
                <a:close/>
              </a:path>
            </a:pathLst>
          </a:custGeom>
          <a:blipFill rotWithShape="1">
            <a:blip r:embed="rId5">
              <a:alphaModFix/>
            </a:blip>
            <a:stretch>
              <a:fillRect b="0" l="0" r="0" t="0"/>
            </a:stretch>
          </a:blipFill>
          <a:ln>
            <a:noFill/>
          </a:ln>
        </p:spPr>
      </p:sp>
      <p:sp>
        <p:nvSpPr>
          <p:cNvPr descr="image.png" id="160" name="Google Shape;160;p4"/>
          <p:cNvSpPr/>
          <p:nvPr/>
        </p:nvSpPr>
        <p:spPr>
          <a:xfrm>
            <a:off x="6710439" y="2766417"/>
            <a:ext cx="5095970" cy="3614738"/>
          </a:xfrm>
          <a:custGeom>
            <a:rect b="b" l="l" r="r" t="t"/>
            <a:pathLst>
              <a:path extrusionOk="0" h="4819650" w="6794627">
                <a:moveTo>
                  <a:pt x="0" y="0"/>
                </a:moveTo>
                <a:lnTo>
                  <a:pt x="6794627" y="0"/>
                </a:lnTo>
                <a:lnTo>
                  <a:pt x="6794627" y="4819650"/>
                </a:lnTo>
                <a:lnTo>
                  <a:pt x="0" y="4819650"/>
                </a:lnTo>
                <a:lnTo>
                  <a:pt x="0" y="0"/>
                </a:lnTo>
                <a:close/>
              </a:path>
            </a:pathLst>
          </a:custGeom>
          <a:blipFill rotWithShape="1">
            <a:blip r:embed="rId6">
              <a:alphaModFix/>
            </a:blip>
            <a:stretch>
              <a:fillRect b="-22" l="0" r="0" t="0"/>
            </a:stretch>
          </a:blipFill>
          <a:ln>
            <a:noFill/>
          </a:ln>
        </p:spPr>
      </p:sp>
      <p:sp>
        <p:nvSpPr>
          <p:cNvPr descr="image.png" id="161" name="Google Shape;161;p4"/>
          <p:cNvSpPr/>
          <p:nvPr/>
        </p:nvSpPr>
        <p:spPr>
          <a:xfrm>
            <a:off x="12491961" y="4232672"/>
            <a:ext cx="714375" cy="714375"/>
          </a:xfrm>
          <a:custGeom>
            <a:rect b="b" l="l" r="r" t="t"/>
            <a:pathLst>
              <a:path extrusionOk="0" h="952500" w="952500">
                <a:moveTo>
                  <a:pt x="0" y="0"/>
                </a:moveTo>
                <a:lnTo>
                  <a:pt x="952500" y="0"/>
                </a:lnTo>
                <a:lnTo>
                  <a:pt x="952500" y="952500"/>
                </a:lnTo>
                <a:lnTo>
                  <a:pt x="0" y="952500"/>
                </a:lnTo>
                <a:lnTo>
                  <a:pt x="0" y="0"/>
                </a:lnTo>
                <a:close/>
              </a:path>
            </a:pathLst>
          </a:custGeom>
          <a:blipFill rotWithShape="1">
            <a:blip r:embed="rId7">
              <a:alphaModFix/>
            </a:blip>
            <a:stretch>
              <a:fillRect b="0" l="0" r="0" t="0"/>
            </a:stretch>
          </a:blipFill>
          <a:ln>
            <a:noFill/>
          </a:ln>
        </p:spPr>
      </p:sp>
      <p:sp>
        <p:nvSpPr>
          <p:cNvPr descr="image.png" id="162" name="Google Shape;162;p4"/>
          <p:cNvSpPr/>
          <p:nvPr/>
        </p:nvSpPr>
        <p:spPr>
          <a:xfrm>
            <a:off x="12163577" y="2766417"/>
            <a:ext cx="5095685" cy="3614738"/>
          </a:xfrm>
          <a:custGeom>
            <a:rect b="b" l="l" r="r" t="t"/>
            <a:pathLst>
              <a:path extrusionOk="0" h="4819650" w="6794246">
                <a:moveTo>
                  <a:pt x="0" y="0"/>
                </a:moveTo>
                <a:lnTo>
                  <a:pt x="6794246" y="0"/>
                </a:lnTo>
                <a:lnTo>
                  <a:pt x="6794246" y="4819650"/>
                </a:lnTo>
                <a:lnTo>
                  <a:pt x="0" y="4819650"/>
                </a:lnTo>
                <a:lnTo>
                  <a:pt x="0" y="0"/>
                </a:lnTo>
                <a:close/>
              </a:path>
            </a:pathLst>
          </a:custGeom>
          <a:blipFill rotWithShape="1">
            <a:blip r:embed="rId8">
              <a:alphaModFix/>
            </a:blip>
            <a:stretch>
              <a:fillRect b="-298" l="0" r="0" t="0"/>
            </a:stretch>
          </a:blipFill>
          <a:ln>
            <a:noFill/>
          </a:ln>
        </p:spPr>
      </p:sp>
      <p:sp>
        <p:nvSpPr>
          <p:cNvPr descr="image.png" id="163" name="Google Shape;163;p4"/>
          <p:cNvSpPr/>
          <p:nvPr/>
        </p:nvSpPr>
        <p:spPr>
          <a:xfrm>
            <a:off x="1143000" y="89654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9">
              <a:alphaModFix/>
            </a:blip>
            <a:stretch>
              <a:fillRect b="-1538" l="0" r="0" t="0"/>
            </a:stretch>
          </a:blipFill>
          <a:ln>
            <a:noFill/>
          </a:ln>
        </p:spPr>
      </p:sp>
      <p:sp>
        <p:nvSpPr>
          <p:cNvPr descr="image.png" id="164" name="Google Shape;164;p4"/>
          <p:cNvSpPr/>
          <p:nvPr/>
        </p:nvSpPr>
        <p:spPr>
          <a:xfrm>
            <a:off x="1914754" y="3466505"/>
            <a:ext cx="285750" cy="285750"/>
          </a:xfrm>
          <a:custGeom>
            <a:rect b="b" l="l" r="r" t="t"/>
            <a:pathLst>
              <a:path extrusionOk="0" h="381000" w="381000">
                <a:moveTo>
                  <a:pt x="0" y="0"/>
                </a:moveTo>
                <a:lnTo>
                  <a:pt x="381000" y="0"/>
                </a:lnTo>
                <a:lnTo>
                  <a:pt x="381000" y="381000"/>
                </a:lnTo>
                <a:lnTo>
                  <a:pt x="0" y="381000"/>
                </a:lnTo>
                <a:lnTo>
                  <a:pt x="0" y="0"/>
                </a:lnTo>
                <a:close/>
              </a:path>
            </a:pathLst>
          </a:custGeom>
          <a:blipFill rotWithShape="1">
            <a:blip r:embed="rId10">
              <a:alphaModFix/>
            </a:blip>
            <a:stretch>
              <a:fillRect b="-5000" l="0" r="0" t="0"/>
            </a:stretch>
          </a:blipFill>
          <a:ln>
            <a:noFill/>
          </a:ln>
        </p:spPr>
      </p:sp>
      <p:sp>
        <p:nvSpPr>
          <p:cNvPr descr="image.png" id="165" name="Google Shape;165;p4"/>
          <p:cNvSpPr/>
          <p:nvPr/>
        </p:nvSpPr>
        <p:spPr>
          <a:xfrm>
            <a:off x="7367664" y="3466505"/>
            <a:ext cx="285750" cy="285750"/>
          </a:xfrm>
          <a:custGeom>
            <a:rect b="b" l="l" r="r" t="t"/>
            <a:pathLst>
              <a:path extrusionOk="0" h="381000" w="381000">
                <a:moveTo>
                  <a:pt x="0" y="0"/>
                </a:moveTo>
                <a:lnTo>
                  <a:pt x="381000" y="0"/>
                </a:lnTo>
                <a:lnTo>
                  <a:pt x="381000" y="381000"/>
                </a:lnTo>
                <a:lnTo>
                  <a:pt x="0" y="381000"/>
                </a:lnTo>
                <a:lnTo>
                  <a:pt x="0" y="0"/>
                </a:lnTo>
                <a:close/>
              </a:path>
            </a:pathLst>
          </a:custGeom>
          <a:blipFill rotWithShape="1">
            <a:blip r:embed="rId11">
              <a:alphaModFix/>
            </a:blip>
            <a:stretch>
              <a:fillRect b="0" l="0" r="0" t="0"/>
            </a:stretch>
          </a:blipFill>
          <a:ln>
            <a:noFill/>
          </a:ln>
        </p:spPr>
      </p:sp>
      <p:sp>
        <p:nvSpPr>
          <p:cNvPr descr="image.png" id="166" name="Google Shape;166;p4"/>
          <p:cNvSpPr/>
          <p:nvPr/>
        </p:nvSpPr>
        <p:spPr>
          <a:xfrm>
            <a:off x="12820802" y="3466505"/>
            <a:ext cx="285750" cy="285750"/>
          </a:xfrm>
          <a:custGeom>
            <a:rect b="b" l="l" r="r" t="t"/>
            <a:pathLst>
              <a:path extrusionOk="0" h="381000" w="381000">
                <a:moveTo>
                  <a:pt x="0" y="0"/>
                </a:moveTo>
                <a:lnTo>
                  <a:pt x="381000" y="0"/>
                </a:lnTo>
                <a:lnTo>
                  <a:pt x="381000" y="381000"/>
                </a:lnTo>
                <a:lnTo>
                  <a:pt x="0" y="381000"/>
                </a:lnTo>
                <a:lnTo>
                  <a:pt x="0" y="0"/>
                </a:lnTo>
                <a:close/>
              </a:path>
            </a:pathLst>
          </a:custGeom>
          <a:blipFill rotWithShape="1">
            <a:blip r:embed="rId12">
              <a:alphaModFix/>
            </a:blip>
            <a:stretch>
              <a:fillRect b="0" l="0" r="0" t="0"/>
            </a:stretch>
          </a:blipFill>
          <a:ln>
            <a:noFill/>
          </a:ln>
        </p:spPr>
      </p:sp>
      <p:sp>
        <p:nvSpPr>
          <p:cNvPr id="167" name="Google Shape;167;p4"/>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ABC939"/>
          </a:solidFill>
          <a:ln>
            <a:noFill/>
          </a:ln>
        </p:spPr>
      </p:sp>
      <p:sp>
        <p:nvSpPr>
          <p:cNvPr id="168" name="Google Shape;168;p4"/>
          <p:cNvSpPr/>
          <p:nvPr/>
        </p:nvSpPr>
        <p:spPr>
          <a:xfrm>
            <a:off x="5955909" y="6184092"/>
            <a:ext cx="6605087" cy="5581736"/>
          </a:xfrm>
          <a:custGeom>
            <a:rect b="b" l="l" r="r" t="t"/>
            <a:pathLst>
              <a:path extrusionOk="0" h="5581736" w="6605087">
                <a:moveTo>
                  <a:pt x="0" y="0"/>
                </a:moveTo>
                <a:lnTo>
                  <a:pt x="6605087" y="0"/>
                </a:lnTo>
                <a:lnTo>
                  <a:pt x="6605087" y="5581736"/>
                </a:lnTo>
                <a:lnTo>
                  <a:pt x="0" y="5581736"/>
                </a:lnTo>
                <a:lnTo>
                  <a:pt x="0" y="0"/>
                </a:lnTo>
                <a:close/>
              </a:path>
            </a:pathLst>
          </a:custGeom>
          <a:blipFill rotWithShape="1">
            <a:blip r:embed="rId13">
              <a:alphaModFix/>
            </a:blip>
            <a:stretch>
              <a:fillRect b="0" l="0" r="-21483" t="0"/>
            </a:stretch>
          </a:blipFill>
          <a:ln>
            <a:noFill/>
          </a:ln>
        </p:spPr>
      </p:sp>
      <p:sp>
        <p:nvSpPr>
          <p:cNvPr id="169" name="Google Shape;169;p4"/>
          <p:cNvSpPr/>
          <p:nvPr/>
        </p:nvSpPr>
        <p:spPr>
          <a:xfrm>
            <a:off x="1530399" y="5945967"/>
            <a:ext cx="4549981" cy="3027806"/>
          </a:xfrm>
          <a:custGeom>
            <a:rect b="b" l="l" r="r" t="t"/>
            <a:pathLst>
              <a:path extrusionOk="0" h="3027806" w="4549981">
                <a:moveTo>
                  <a:pt x="0" y="0"/>
                </a:moveTo>
                <a:lnTo>
                  <a:pt x="4549982" y="0"/>
                </a:lnTo>
                <a:lnTo>
                  <a:pt x="4549982" y="3027806"/>
                </a:lnTo>
                <a:lnTo>
                  <a:pt x="0" y="3027806"/>
                </a:lnTo>
                <a:lnTo>
                  <a:pt x="0" y="0"/>
                </a:lnTo>
                <a:close/>
              </a:path>
            </a:pathLst>
          </a:custGeom>
          <a:blipFill rotWithShape="1">
            <a:blip r:embed="rId14">
              <a:alphaModFix/>
            </a:blip>
            <a:stretch>
              <a:fillRect b="0" l="0" r="0" t="0"/>
            </a:stretch>
          </a:blipFill>
          <a:ln>
            <a:noFill/>
          </a:ln>
        </p:spPr>
      </p:sp>
      <p:sp>
        <p:nvSpPr>
          <p:cNvPr id="170" name="Google Shape;170;p4"/>
          <p:cNvSpPr/>
          <p:nvPr/>
        </p:nvSpPr>
        <p:spPr>
          <a:xfrm>
            <a:off x="12608621" y="5527057"/>
            <a:ext cx="3158431" cy="3438349"/>
          </a:xfrm>
          <a:custGeom>
            <a:rect b="b" l="l" r="r" t="t"/>
            <a:pathLst>
              <a:path extrusionOk="0" h="3438349" w="3158431">
                <a:moveTo>
                  <a:pt x="0" y="0"/>
                </a:moveTo>
                <a:lnTo>
                  <a:pt x="3158431" y="0"/>
                </a:lnTo>
                <a:lnTo>
                  <a:pt x="3158431" y="3438349"/>
                </a:lnTo>
                <a:lnTo>
                  <a:pt x="0" y="3438349"/>
                </a:lnTo>
                <a:lnTo>
                  <a:pt x="0" y="0"/>
                </a:lnTo>
                <a:close/>
              </a:path>
            </a:pathLst>
          </a:custGeom>
          <a:blipFill rotWithShape="1">
            <a:blip r:embed="rId15">
              <a:alphaModFix/>
            </a:blip>
            <a:stretch>
              <a:fillRect b="0" l="-44729" r="-18563" t="0"/>
            </a:stretch>
          </a:blipFill>
          <a:ln>
            <a:noFill/>
          </a:ln>
        </p:spPr>
      </p:sp>
      <p:sp>
        <p:nvSpPr>
          <p:cNvPr id="171" name="Google Shape;171;p4"/>
          <p:cNvSpPr txBox="1"/>
          <p:nvPr/>
        </p:nvSpPr>
        <p:spPr>
          <a:xfrm>
            <a:off x="16459200" y="9117806"/>
            <a:ext cx="685800" cy="258243"/>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04 / 14</a:t>
            </a:r>
            <a:endParaRPr/>
          </a:p>
        </p:txBody>
      </p:sp>
      <p:sp>
        <p:nvSpPr>
          <p:cNvPr id="172" name="Google Shape;172;p4"/>
          <p:cNvSpPr txBox="1"/>
          <p:nvPr/>
        </p:nvSpPr>
        <p:spPr>
          <a:xfrm>
            <a:off x="1700441" y="4242792"/>
            <a:ext cx="4207669" cy="3143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025" u="none" cap="none" strike="noStrike">
                <a:solidFill>
                  <a:srgbClr val="15243D"/>
                </a:solidFill>
                <a:latin typeface="IBM Plex Sans"/>
                <a:ea typeface="IBM Plex Sans"/>
                <a:cs typeface="IBM Plex Sans"/>
                <a:sym typeface="IBM Plex Sans"/>
              </a:rPr>
              <a:t>Personal Brand vs. Business Brand</a:t>
            </a:r>
            <a:endParaRPr/>
          </a:p>
        </p:txBody>
      </p:sp>
      <p:sp>
        <p:nvSpPr>
          <p:cNvPr id="173" name="Google Shape;173;p4"/>
          <p:cNvSpPr txBox="1"/>
          <p:nvPr/>
        </p:nvSpPr>
        <p:spPr>
          <a:xfrm>
            <a:off x="1700441" y="4642842"/>
            <a:ext cx="4209755" cy="1065000"/>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0" i="0" lang="en-US" sz="1575" u="none" cap="none" strike="noStrike">
                <a:solidFill>
                  <a:srgbClr val="15243D"/>
                </a:solidFill>
                <a:latin typeface="DM Sans"/>
                <a:ea typeface="DM Sans"/>
                <a:cs typeface="DM Sans"/>
                <a:sym typeface="DM Sans"/>
              </a:rPr>
              <a:t>Understand the powerful relationship  between individual thought leadership and organizational success.</a:t>
            </a:r>
            <a:endParaRPr/>
          </a:p>
        </p:txBody>
      </p:sp>
      <p:sp>
        <p:nvSpPr>
          <p:cNvPr id="174" name="Google Shape;174;p4"/>
          <p:cNvSpPr txBox="1"/>
          <p:nvPr/>
        </p:nvSpPr>
        <p:spPr>
          <a:xfrm>
            <a:off x="7153351" y="4242792"/>
            <a:ext cx="4420800" cy="321373"/>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025" u="none" cap="none" strike="noStrike">
                <a:solidFill>
                  <a:srgbClr val="15243D"/>
                </a:solidFill>
                <a:latin typeface="IBM Plex Sans"/>
                <a:ea typeface="IBM Plex Sans"/>
                <a:cs typeface="IBM Plex Sans"/>
                <a:sym typeface="IBM Plex Sans"/>
              </a:rPr>
              <a:t>Mindset = Confidence</a:t>
            </a:r>
            <a:endParaRPr/>
          </a:p>
        </p:txBody>
      </p:sp>
      <p:sp>
        <p:nvSpPr>
          <p:cNvPr id="175" name="Google Shape;175;p4"/>
          <p:cNvSpPr txBox="1"/>
          <p:nvPr/>
        </p:nvSpPr>
        <p:spPr>
          <a:xfrm>
            <a:off x="7153351" y="4642842"/>
            <a:ext cx="4210202" cy="1065000"/>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0" i="0" lang="en-US" sz="1575" u="none" cap="none" strike="noStrike">
                <a:solidFill>
                  <a:srgbClr val="15243D"/>
                </a:solidFill>
                <a:latin typeface="DM Sans"/>
                <a:ea typeface="DM Sans"/>
                <a:cs typeface="DM Sans"/>
                <a:sym typeface="DM Sans"/>
              </a:rPr>
              <a:t>Identify mindset patterns that you might not realize are holding  you back from sharing your expertise.</a:t>
            </a:r>
            <a:endParaRPr/>
          </a:p>
        </p:txBody>
      </p:sp>
      <p:sp>
        <p:nvSpPr>
          <p:cNvPr id="176" name="Google Shape;176;p4"/>
          <p:cNvSpPr txBox="1"/>
          <p:nvPr/>
        </p:nvSpPr>
        <p:spPr>
          <a:xfrm>
            <a:off x="12606490" y="4242792"/>
            <a:ext cx="4420352" cy="321373"/>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025" u="none" cap="none" strike="noStrike">
                <a:solidFill>
                  <a:srgbClr val="15243D"/>
                </a:solidFill>
                <a:latin typeface="IBM Plex Sans"/>
                <a:ea typeface="IBM Plex Sans"/>
                <a:cs typeface="IBM Plex Sans"/>
                <a:sym typeface="IBM Plex Sans"/>
              </a:rPr>
              <a:t>Consistent Action </a:t>
            </a:r>
            <a:endParaRPr/>
          </a:p>
        </p:txBody>
      </p:sp>
      <p:sp>
        <p:nvSpPr>
          <p:cNvPr id="177" name="Google Shape;177;p4"/>
          <p:cNvSpPr txBox="1"/>
          <p:nvPr/>
        </p:nvSpPr>
        <p:spPr>
          <a:xfrm>
            <a:off x="12606490" y="4642842"/>
            <a:ext cx="4209755" cy="1065000"/>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0" i="0" lang="en-US" sz="1575" u="none" cap="none" strike="noStrike">
                <a:solidFill>
                  <a:srgbClr val="15243D"/>
                </a:solidFill>
                <a:latin typeface="DM Sans"/>
                <a:ea typeface="DM Sans"/>
                <a:cs typeface="DM Sans"/>
                <a:sym typeface="DM Sans"/>
              </a:rPr>
              <a:t>Learn doable and actionable strategies to build a strong personal brand (or empower your employees to do so).</a:t>
            </a:r>
            <a:endParaRPr/>
          </a:p>
        </p:txBody>
      </p:sp>
      <p:sp>
        <p:nvSpPr>
          <p:cNvPr id="178" name="Google Shape;178;p4"/>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Today's Points</a:t>
            </a:r>
            <a:endParaRPr/>
          </a:p>
        </p:txBody>
      </p:sp>
      <p:sp>
        <p:nvSpPr>
          <p:cNvPr id="179" name="Google Shape;179;p4"/>
          <p:cNvSpPr txBox="1"/>
          <p:nvPr/>
        </p:nvSpPr>
        <p:spPr>
          <a:xfrm>
            <a:off x="1143000" y="9117768"/>
            <a:ext cx="1989001" cy="266548"/>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187" name="Shape 187"/>
        <p:cNvGrpSpPr/>
        <p:nvPr/>
      </p:nvGrpSpPr>
      <p:grpSpPr>
        <a:xfrm>
          <a:off x="0" y="0"/>
          <a:ext cx="0" cy="0"/>
          <a:chOff x="0" y="0"/>
          <a:chExt cx="0" cy="0"/>
        </a:xfrm>
      </p:grpSpPr>
      <p:sp>
        <p:nvSpPr>
          <p:cNvPr descr="image.png" id="188" name="Google Shape;188;p5"/>
          <p:cNvSpPr/>
          <p:nvPr/>
        </p:nvSpPr>
        <p:spPr>
          <a:xfrm>
            <a:off x="9429750" y="3268266"/>
            <a:ext cx="7715250" cy="4572000"/>
          </a:xfrm>
          <a:custGeom>
            <a:rect b="b" l="l" r="r" t="t"/>
            <a:pathLst>
              <a:path extrusionOk="0" h="6096000" w="10287000">
                <a:moveTo>
                  <a:pt x="0" y="0"/>
                </a:moveTo>
                <a:lnTo>
                  <a:pt x="10287000" y="0"/>
                </a:lnTo>
                <a:lnTo>
                  <a:pt x="10287000" y="6096000"/>
                </a:lnTo>
                <a:lnTo>
                  <a:pt x="0" y="6096000"/>
                </a:lnTo>
                <a:lnTo>
                  <a:pt x="0" y="0"/>
                </a:lnTo>
                <a:close/>
              </a:path>
            </a:pathLst>
          </a:custGeom>
          <a:blipFill rotWithShape="1">
            <a:blip r:embed="rId3">
              <a:alphaModFix/>
            </a:blip>
            <a:stretch>
              <a:fillRect b="-312" l="0" r="0" t="0"/>
            </a:stretch>
          </a:blipFill>
          <a:ln>
            <a:noFill/>
          </a:ln>
        </p:spPr>
      </p:sp>
      <p:sp>
        <p:nvSpPr>
          <p:cNvPr id="189" name="Google Shape;189;p5"/>
          <p:cNvSpPr txBox="1"/>
          <p:nvPr/>
        </p:nvSpPr>
        <p:spPr>
          <a:xfrm>
            <a:off x="16459200" y="9117806"/>
            <a:ext cx="685800" cy="311944"/>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05 / 14</a:t>
            </a:r>
            <a:endParaRPr/>
          </a:p>
        </p:txBody>
      </p:sp>
      <p:sp>
        <p:nvSpPr>
          <p:cNvPr id="190" name="Google Shape;190;p5"/>
          <p:cNvSpPr txBox="1"/>
          <p:nvPr/>
        </p:nvSpPr>
        <p:spPr>
          <a:xfrm>
            <a:off x="1143000" y="3282553"/>
            <a:ext cx="8100898" cy="415804"/>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700" u="none" cap="none" strike="noStrike">
                <a:solidFill>
                  <a:srgbClr val="15243D"/>
                </a:solidFill>
                <a:latin typeface="IBM Plex Sans"/>
                <a:ea typeface="IBM Plex Sans"/>
                <a:cs typeface="IBM Plex Sans"/>
                <a:sym typeface="IBM Plex Sans"/>
              </a:rPr>
              <a:t>The Current Trust Deficit</a:t>
            </a:r>
            <a:endParaRPr/>
          </a:p>
        </p:txBody>
      </p:sp>
      <p:sp>
        <p:nvSpPr>
          <p:cNvPr id="191" name="Google Shape;191;p5"/>
          <p:cNvSpPr txBox="1"/>
          <p:nvPr/>
        </p:nvSpPr>
        <p:spPr>
          <a:xfrm>
            <a:off x="1031700" y="4053735"/>
            <a:ext cx="7715250" cy="2027101"/>
          </a:xfrm>
          <a:prstGeom prst="rect">
            <a:avLst/>
          </a:prstGeom>
          <a:noFill/>
          <a:ln>
            <a:noFill/>
          </a:ln>
        </p:spPr>
        <p:txBody>
          <a:bodyPr anchorCtr="0" anchor="t" bIns="0" lIns="0" spcFirstLastPara="1" rIns="0" wrap="square" tIns="0">
            <a:spAutoFit/>
          </a:bodyPr>
          <a:lstStyle/>
          <a:p>
            <a:pPr indent="0" lvl="0" marL="0" marR="0" rtl="0" algn="l">
              <a:lnSpc>
                <a:spcPct val="192000"/>
              </a:lnSpc>
              <a:spcBef>
                <a:spcPts val="0"/>
              </a:spcBef>
              <a:spcAft>
                <a:spcPts val="0"/>
              </a:spcAft>
              <a:buNone/>
            </a:pPr>
            <a:r>
              <a:rPr b="0" i="0" lang="en-US" sz="2100" u="none" cap="none" strike="noStrike">
                <a:solidFill>
                  <a:srgbClr val="8766D0"/>
                </a:solidFill>
                <a:latin typeface="DM Sans"/>
                <a:ea typeface="DM Sans"/>
                <a:cs typeface="DM Sans"/>
                <a:sym typeface="DM Sans"/>
              </a:rPr>
              <a:t>People are your greatest power – as a professional and as a business. Learning how to leverage your personal brand to fill in gaps of trust created by AI and paid content protects you for the long-run.</a:t>
            </a:r>
            <a:endParaRPr/>
          </a:p>
        </p:txBody>
      </p:sp>
      <p:sp>
        <p:nvSpPr>
          <p:cNvPr id="192" name="Google Shape;192;p5"/>
          <p:cNvSpPr txBox="1"/>
          <p:nvPr/>
        </p:nvSpPr>
        <p:spPr>
          <a:xfrm>
            <a:off x="1031700" y="6436223"/>
            <a:ext cx="7715250" cy="2027101"/>
          </a:xfrm>
          <a:prstGeom prst="rect">
            <a:avLst/>
          </a:prstGeom>
          <a:noFill/>
          <a:ln>
            <a:noFill/>
          </a:ln>
        </p:spPr>
        <p:txBody>
          <a:bodyPr anchorCtr="0" anchor="t" bIns="0" lIns="0" spcFirstLastPara="1" rIns="0" wrap="square" tIns="0">
            <a:spAutoFit/>
          </a:bodyPr>
          <a:lstStyle/>
          <a:p>
            <a:pPr indent="0" lvl="0" marL="0" marR="0" rtl="0" algn="l">
              <a:lnSpc>
                <a:spcPct val="192000"/>
              </a:lnSpc>
              <a:spcBef>
                <a:spcPts val="0"/>
              </a:spcBef>
              <a:spcAft>
                <a:spcPts val="0"/>
              </a:spcAft>
              <a:buNone/>
            </a:pPr>
            <a:r>
              <a:rPr b="0" i="0" lang="en-US" sz="2100" u="none" cap="none" strike="noStrike">
                <a:solidFill>
                  <a:srgbClr val="15243D"/>
                </a:solidFill>
                <a:latin typeface="DM Sans"/>
                <a:ea typeface="DM Sans"/>
                <a:cs typeface="DM Sans"/>
                <a:sym typeface="DM Sans"/>
              </a:rPr>
              <a:t>An organization’s greatest assets are  no longer advertising budget, traditional KPIs, and old school methods—it is the combined influence of its people and the individual strengths they bring to the business.</a:t>
            </a:r>
            <a:endParaRPr/>
          </a:p>
        </p:txBody>
      </p:sp>
      <p:sp>
        <p:nvSpPr>
          <p:cNvPr id="193" name="Google Shape;193;p5"/>
          <p:cNvSpPr/>
          <p:nvPr/>
        </p:nvSpPr>
        <p:spPr>
          <a:xfrm>
            <a:off x="9444038" y="3282553"/>
            <a:ext cx="7686675" cy="4543425"/>
          </a:xfrm>
          <a:custGeom>
            <a:rect b="b" l="l" r="r" t="t"/>
            <a:pathLst>
              <a:path extrusionOk="0" h="6057900" w="10248900">
                <a:moveTo>
                  <a:pt x="0" y="0"/>
                </a:moveTo>
                <a:lnTo>
                  <a:pt x="10248900" y="0"/>
                </a:lnTo>
                <a:lnTo>
                  <a:pt x="10248900" y="6057900"/>
                </a:lnTo>
                <a:lnTo>
                  <a:pt x="0" y="6057900"/>
                </a:lnTo>
                <a:lnTo>
                  <a:pt x="0" y="0"/>
                </a:lnTo>
                <a:close/>
              </a:path>
            </a:pathLst>
          </a:custGeom>
          <a:blipFill rotWithShape="1">
            <a:blip r:embed="rId4">
              <a:alphaModFix/>
            </a:blip>
            <a:stretch>
              <a:fillRect b="-6394" l="0" r="0" t="-6394"/>
            </a:stretch>
          </a:blipFill>
          <a:ln>
            <a:noFill/>
          </a:ln>
        </p:spPr>
      </p:sp>
      <p:sp>
        <p:nvSpPr>
          <p:cNvPr id="194" name="Google Shape;194;p5"/>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Trust Me, I’m Chat GPT?</a:t>
            </a:r>
            <a:endParaRPr/>
          </a:p>
        </p:txBody>
      </p:sp>
      <p:sp>
        <p:nvSpPr>
          <p:cNvPr id="195" name="Google Shape;195;p5"/>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15243D"/>
          </a:solidFill>
          <a:ln>
            <a:noFill/>
          </a:ln>
        </p:spPr>
      </p:sp>
      <p:sp>
        <p:nvSpPr>
          <p:cNvPr id="196" name="Google Shape;196;p5"/>
          <p:cNvSpPr txBox="1"/>
          <p:nvPr/>
        </p:nvSpPr>
        <p:spPr>
          <a:xfrm>
            <a:off x="1143000" y="9117768"/>
            <a:ext cx="1989001" cy="266548"/>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204" name="Shape 204"/>
        <p:cNvGrpSpPr/>
        <p:nvPr/>
      </p:nvGrpSpPr>
      <p:grpSpPr>
        <a:xfrm>
          <a:off x="0" y="0"/>
          <a:ext cx="0" cy="0"/>
          <a:chOff x="0" y="0"/>
          <a:chExt cx="0" cy="0"/>
        </a:xfrm>
      </p:grpSpPr>
      <p:sp>
        <p:nvSpPr>
          <p:cNvPr descr="image.png" id="205" name="Google Shape;205;p6"/>
          <p:cNvSpPr/>
          <p:nvPr/>
        </p:nvSpPr>
        <p:spPr>
          <a:xfrm>
            <a:off x="8959158" y="4146947"/>
            <a:ext cx="8185880" cy="2814638"/>
          </a:xfrm>
          <a:custGeom>
            <a:rect b="b" l="l" r="r" t="t"/>
            <a:pathLst>
              <a:path extrusionOk="0" h="3752850" w="10914507">
                <a:moveTo>
                  <a:pt x="0" y="0"/>
                </a:moveTo>
                <a:lnTo>
                  <a:pt x="10914507" y="0"/>
                </a:lnTo>
                <a:lnTo>
                  <a:pt x="10914507" y="3752850"/>
                </a:lnTo>
                <a:lnTo>
                  <a:pt x="0" y="3752850"/>
                </a:lnTo>
                <a:lnTo>
                  <a:pt x="0" y="0"/>
                </a:lnTo>
                <a:close/>
              </a:path>
            </a:pathLst>
          </a:custGeom>
          <a:blipFill rotWithShape="1">
            <a:blip r:embed="rId3">
              <a:alphaModFix/>
            </a:blip>
            <a:stretch>
              <a:fillRect b="-496" l="0" r="0" t="0"/>
            </a:stretch>
          </a:blipFill>
          <a:ln>
            <a:noFill/>
          </a:ln>
        </p:spPr>
      </p:sp>
      <p:sp>
        <p:nvSpPr>
          <p:cNvPr descr="image.png" id="206" name="Google Shape;206;p6"/>
          <p:cNvSpPr/>
          <p:nvPr/>
        </p:nvSpPr>
        <p:spPr>
          <a:xfrm>
            <a:off x="9402070" y="5411391"/>
            <a:ext cx="7300055" cy="942975"/>
          </a:xfrm>
          <a:custGeom>
            <a:rect b="b" l="l" r="r" t="t"/>
            <a:pathLst>
              <a:path extrusionOk="0" h="1257300" w="9733407">
                <a:moveTo>
                  <a:pt x="0" y="0"/>
                </a:moveTo>
                <a:lnTo>
                  <a:pt x="9733407" y="0"/>
                </a:lnTo>
                <a:lnTo>
                  <a:pt x="9733407" y="1257300"/>
                </a:lnTo>
                <a:lnTo>
                  <a:pt x="0" y="1257300"/>
                </a:lnTo>
                <a:lnTo>
                  <a:pt x="0" y="0"/>
                </a:lnTo>
                <a:close/>
              </a:path>
            </a:pathLst>
          </a:custGeom>
          <a:blipFill rotWithShape="1">
            <a:blip r:embed="rId4">
              <a:alphaModFix/>
            </a:blip>
            <a:stretch>
              <a:fillRect b="-1503" l="0" r="0" t="0"/>
            </a:stretch>
          </a:blipFill>
          <a:ln>
            <a:noFill/>
          </a:ln>
        </p:spPr>
      </p:sp>
      <p:sp>
        <p:nvSpPr>
          <p:cNvPr descr="image.png" id="207" name="Google Shape;207;p6"/>
          <p:cNvSpPr/>
          <p:nvPr/>
        </p:nvSpPr>
        <p:spPr>
          <a:xfrm>
            <a:off x="1143000" y="8785681"/>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5">
              <a:alphaModFix/>
            </a:blip>
            <a:stretch>
              <a:fillRect b="-1538" l="0" r="0" t="0"/>
            </a:stretch>
          </a:blipFill>
          <a:ln>
            <a:noFill/>
          </a:ln>
        </p:spPr>
      </p:sp>
      <p:sp>
        <p:nvSpPr>
          <p:cNvPr descr="image.png" id="208" name="Google Shape;208;p6"/>
          <p:cNvSpPr/>
          <p:nvPr/>
        </p:nvSpPr>
        <p:spPr>
          <a:xfrm>
            <a:off x="9702108" y="5711428"/>
            <a:ext cx="6699980" cy="342900"/>
          </a:xfrm>
          <a:custGeom>
            <a:rect b="b" l="l" r="r" t="t"/>
            <a:pathLst>
              <a:path extrusionOk="0" h="457200" w="8933307">
                <a:moveTo>
                  <a:pt x="0" y="0"/>
                </a:moveTo>
                <a:lnTo>
                  <a:pt x="8933307" y="0"/>
                </a:lnTo>
                <a:lnTo>
                  <a:pt x="8933307" y="457200"/>
                </a:lnTo>
                <a:lnTo>
                  <a:pt x="0" y="457200"/>
                </a:lnTo>
                <a:lnTo>
                  <a:pt x="0" y="0"/>
                </a:lnTo>
                <a:close/>
              </a:path>
            </a:pathLst>
          </a:custGeom>
          <a:blipFill rotWithShape="1">
            <a:blip r:embed="rId6">
              <a:alphaModFix/>
            </a:blip>
            <a:stretch>
              <a:fillRect b="-4151" l="0" r="0" t="0"/>
            </a:stretch>
          </a:blipFill>
          <a:ln>
            <a:noFill/>
          </a:ln>
        </p:spPr>
      </p:sp>
      <p:sp>
        <p:nvSpPr>
          <p:cNvPr id="209" name="Google Shape;209;p6"/>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15243D"/>
          </a:solidFill>
          <a:ln>
            <a:noFill/>
          </a:ln>
        </p:spPr>
      </p:sp>
      <p:sp>
        <p:nvSpPr>
          <p:cNvPr id="210" name="Google Shape;210;p6"/>
          <p:cNvSpPr/>
          <p:nvPr/>
        </p:nvSpPr>
        <p:spPr>
          <a:xfrm>
            <a:off x="9260891" y="1516447"/>
            <a:ext cx="7534065" cy="3315805"/>
          </a:xfrm>
          <a:custGeom>
            <a:rect b="b" l="l" r="r" t="t"/>
            <a:pathLst>
              <a:path extrusionOk="0" h="3315805" w="7534065">
                <a:moveTo>
                  <a:pt x="0" y="0"/>
                </a:moveTo>
                <a:lnTo>
                  <a:pt x="7534065" y="0"/>
                </a:lnTo>
                <a:lnTo>
                  <a:pt x="7534065" y="3315805"/>
                </a:lnTo>
                <a:lnTo>
                  <a:pt x="0" y="3315805"/>
                </a:lnTo>
                <a:lnTo>
                  <a:pt x="0" y="0"/>
                </a:lnTo>
                <a:close/>
              </a:path>
            </a:pathLst>
          </a:custGeom>
          <a:blipFill rotWithShape="1">
            <a:blip r:embed="rId7">
              <a:alphaModFix/>
            </a:blip>
            <a:stretch>
              <a:fillRect b="-76302" l="-33797" r="-30051" t="-71892"/>
            </a:stretch>
          </a:blipFill>
          <a:ln>
            <a:noFill/>
          </a:ln>
        </p:spPr>
      </p:sp>
      <p:sp>
        <p:nvSpPr>
          <p:cNvPr id="211" name="Google Shape;211;p6"/>
          <p:cNvSpPr/>
          <p:nvPr/>
        </p:nvSpPr>
        <p:spPr>
          <a:xfrm>
            <a:off x="3695589" y="6470304"/>
            <a:ext cx="2057400" cy="2057400"/>
          </a:xfrm>
          <a:custGeom>
            <a:rect b="b" l="l" r="r" t="t"/>
            <a:pathLst>
              <a:path extrusionOk="0" h="2057400" w="2057400">
                <a:moveTo>
                  <a:pt x="0" y="0"/>
                </a:moveTo>
                <a:lnTo>
                  <a:pt x="2057400" y="0"/>
                </a:lnTo>
                <a:lnTo>
                  <a:pt x="2057400" y="2057400"/>
                </a:lnTo>
                <a:lnTo>
                  <a:pt x="0" y="2057400"/>
                </a:lnTo>
                <a:lnTo>
                  <a:pt x="0" y="0"/>
                </a:lnTo>
                <a:close/>
              </a:path>
            </a:pathLst>
          </a:custGeom>
          <a:blipFill rotWithShape="1">
            <a:blip r:embed="rId8">
              <a:alphaModFix/>
            </a:blip>
            <a:stretch>
              <a:fillRect b="0" l="0" r="0" t="0"/>
            </a:stretch>
          </a:blipFill>
          <a:ln>
            <a:noFill/>
          </a:ln>
        </p:spPr>
      </p:sp>
      <p:sp>
        <p:nvSpPr>
          <p:cNvPr id="212" name="Google Shape;212;p6"/>
          <p:cNvSpPr txBox="1"/>
          <p:nvPr/>
        </p:nvSpPr>
        <p:spPr>
          <a:xfrm>
            <a:off x="16444912" y="8938081"/>
            <a:ext cx="7002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06 / 14</a:t>
            </a:r>
            <a:endParaRPr/>
          </a:p>
        </p:txBody>
      </p:sp>
      <p:sp>
        <p:nvSpPr>
          <p:cNvPr id="213" name="Google Shape;213;p6"/>
          <p:cNvSpPr txBox="1"/>
          <p:nvPr/>
        </p:nvSpPr>
        <p:spPr>
          <a:xfrm>
            <a:off x="1714614" y="2758545"/>
            <a:ext cx="7606798" cy="415804"/>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700" u="none" cap="none" strike="noStrike">
                <a:solidFill>
                  <a:srgbClr val="15243D"/>
                </a:solidFill>
                <a:latin typeface="IBM Plex Sans"/>
                <a:ea typeface="IBM Plex Sans"/>
                <a:cs typeface="IBM Plex Sans"/>
                <a:sym typeface="IBM Plex Sans"/>
              </a:rPr>
              <a:t>Demystifying the Concept</a:t>
            </a:r>
            <a:endParaRPr/>
          </a:p>
        </p:txBody>
      </p:sp>
      <p:sp>
        <p:nvSpPr>
          <p:cNvPr id="214" name="Google Shape;214;p6"/>
          <p:cNvSpPr txBox="1"/>
          <p:nvPr/>
        </p:nvSpPr>
        <p:spPr>
          <a:xfrm>
            <a:off x="1714614" y="3441268"/>
            <a:ext cx="7244553" cy="993000"/>
          </a:xfrm>
          <a:prstGeom prst="rect">
            <a:avLst/>
          </a:prstGeom>
          <a:noFill/>
          <a:ln>
            <a:noFill/>
          </a:ln>
        </p:spPr>
        <p:txBody>
          <a:bodyPr anchorCtr="0" anchor="t" bIns="0" lIns="0" spcFirstLastPara="1" rIns="0" wrap="square" tIns="0">
            <a:spAutoFit/>
          </a:bodyPr>
          <a:lstStyle/>
          <a:p>
            <a:pPr indent="0" lvl="0" marL="0" marR="0" rtl="0" algn="l">
              <a:lnSpc>
                <a:spcPct val="192000"/>
              </a:lnSpc>
              <a:spcBef>
                <a:spcPts val="0"/>
              </a:spcBef>
              <a:spcAft>
                <a:spcPts val="0"/>
              </a:spcAft>
              <a:buNone/>
            </a:pPr>
            <a:r>
              <a:rPr b="0" i="0" lang="en-US" sz="2100" u="none" cap="none" strike="noStrike">
                <a:solidFill>
                  <a:srgbClr val="15243D"/>
                </a:solidFill>
                <a:latin typeface="DM Sans"/>
                <a:ea typeface="DM Sans"/>
                <a:cs typeface="DM Sans"/>
                <a:sym typeface="DM Sans"/>
              </a:rPr>
              <a:t>A personal brand is not about being a flashy, polished social media "influencer."</a:t>
            </a:r>
            <a:endParaRPr/>
          </a:p>
        </p:txBody>
      </p:sp>
      <p:sp>
        <p:nvSpPr>
          <p:cNvPr id="215" name="Google Shape;215;p6"/>
          <p:cNvSpPr txBox="1"/>
          <p:nvPr/>
        </p:nvSpPr>
        <p:spPr>
          <a:xfrm>
            <a:off x="1714614" y="4701178"/>
            <a:ext cx="7244553" cy="2027101"/>
          </a:xfrm>
          <a:prstGeom prst="rect">
            <a:avLst/>
          </a:prstGeom>
          <a:noFill/>
          <a:ln>
            <a:noFill/>
          </a:ln>
        </p:spPr>
        <p:txBody>
          <a:bodyPr anchorCtr="0" anchor="t" bIns="0" lIns="0" spcFirstLastPara="1" rIns="0" wrap="square" tIns="0">
            <a:spAutoFit/>
          </a:bodyPr>
          <a:lstStyle/>
          <a:p>
            <a:pPr indent="0" lvl="0" marL="0" marR="0" rtl="0" algn="l">
              <a:lnSpc>
                <a:spcPct val="192000"/>
              </a:lnSpc>
              <a:spcBef>
                <a:spcPts val="0"/>
              </a:spcBef>
              <a:spcAft>
                <a:spcPts val="0"/>
              </a:spcAft>
              <a:buNone/>
            </a:pPr>
            <a:r>
              <a:rPr b="0" i="0" lang="en-US" sz="2100" u="none" cap="none" strike="noStrike">
                <a:solidFill>
                  <a:srgbClr val="15243D"/>
                </a:solidFill>
                <a:latin typeface="DM Sans"/>
                <a:ea typeface="DM Sans"/>
                <a:cs typeface="DM Sans"/>
                <a:sym typeface="DM Sans"/>
              </a:rPr>
              <a:t>It is simply your professional reputation.It’s your professional reputation, your values, and how you solve problems for others. This includes clients and people on your team! </a:t>
            </a:r>
            <a:endParaRPr/>
          </a:p>
        </p:txBody>
      </p:sp>
      <p:sp>
        <p:nvSpPr>
          <p:cNvPr id="216" name="Google Shape;216;p6"/>
          <p:cNvSpPr txBox="1"/>
          <p:nvPr/>
        </p:nvSpPr>
        <p:spPr>
          <a:xfrm>
            <a:off x="9402070" y="4720828"/>
            <a:ext cx="7300017" cy="333375"/>
          </a:xfrm>
          <a:prstGeom prst="rect">
            <a:avLst/>
          </a:prstGeom>
          <a:noFill/>
          <a:ln>
            <a:noFill/>
          </a:ln>
        </p:spPr>
        <p:txBody>
          <a:bodyPr anchorCtr="0" anchor="t" bIns="0" lIns="0" spcFirstLastPara="1" rIns="0" wrap="square" tIns="0">
            <a:spAutoFit/>
          </a:bodyPr>
          <a:lstStyle/>
          <a:p>
            <a:pPr indent="0" lvl="0" marL="0" marR="0" rtl="0" algn="ctr">
              <a:lnSpc>
                <a:spcPct val="180000"/>
              </a:lnSpc>
              <a:spcBef>
                <a:spcPts val="0"/>
              </a:spcBef>
              <a:spcAft>
                <a:spcPts val="0"/>
              </a:spcAft>
              <a:buNone/>
            </a:pPr>
            <a:r>
              <a:rPr b="1" i="0" lang="en-US" sz="1350" u="none" cap="none" strike="noStrike">
                <a:solidFill>
                  <a:srgbClr val="8766D0"/>
                </a:solidFill>
                <a:latin typeface="Montserrat"/>
                <a:ea typeface="Montserrat"/>
                <a:cs typeface="Montserrat"/>
                <a:sym typeface="Montserrat"/>
              </a:rPr>
              <a:t>THE REPUTATION EQUATION</a:t>
            </a:r>
            <a:endParaRPr/>
          </a:p>
        </p:txBody>
      </p:sp>
      <p:sp>
        <p:nvSpPr>
          <p:cNvPr id="217" name="Google Shape;217;p6"/>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What is a Personal Brand, Really?</a:t>
            </a:r>
            <a:endParaRPr/>
          </a:p>
        </p:txBody>
      </p:sp>
      <p:sp>
        <p:nvSpPr>
          <p:cNvPr id="218" name="Google Shape;218;p6"/>
          <p:cNvSpPr txBox="1"/>
          <p:nvPr/>
        </p:nvSpPr>
        <p:spPr>
          <a:xfrm>
            <a:off x="1143000" y="8938043"/>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5243D"/>
        </a:solidFill>
      </p:bgPr>
    </p:bg>
    <p:spTree>
      <p:nvGrpSpPr>
        <p:cNvPr id="226" name="Shape 226"/>
        <p:cNvGrpSpPr/>
        <p:nvPr/>
      </p:nvGrpSpPr>
      <p:grpSpPr>
        <a:xfrm>
          <a:off x="0" y="0"/>
          <a:ext cx="0" cy="0"/>
          <a:chOff x="0" y="0"/>
          <a:chExt cx="0" cy="0"/>
        </a:xfrm>
      </p:grpSpPr>
      <p:sp>
        <p:nvSpPr>
          <p:cNvPr id="227" name="Google Shape;227;p7"/>
          <p:cNvSpPr/>
          <p:nvPr/>
        </p:nvSpPr>
        <p:spPr>
          <a:xfrm>
            <a:off x="2428426" y="2679859"/>
            <a:ext cx="2324846" cy="1781413"/>
          </a:xfrm>
          <a:custGeom>
            <a:rect b="b" l="l" r="r" t="t"/>
            <a:pathLst>
              <a:path extrusionOk="0" h="1781413" w="2324846">
                <a:moveTo>
                  <a:pt x="0" y="0"/>
                </a:moveTo>
                <a:lnTo>
                  <a:pt x="2324846" y="0"/>
                </a:lnTo>
                <a:lnTo>
                  <a:pt x="2324846" y="1781413"/>
                </a:lnTo>
                <a:lnTo>
                  <a:pt x="0" y="1781413"/>
                </a:lnTo>
                <a:lnTo>
                  <a:pt x="0" y="0"/>
                </a:lnTo>
                <a:close/>
              </a:path>
            </a:pathLst>
          </a:custGeom>
          <a:blipFill rotWithShape="1">
            <a:blip r:embed="rId3">
              <a:alphaModFix/>
            </a:blip>
            <a:stretch>
              <a:fillRect b="0" l="0" r="0" t="0"/>
            </a:stretch>
          </a:blipFill>
          <a:ln>
            <a:noFill/>
          </a:ln>
        </p:spPr>
      </p:sp>
      <p:sp>
        <p:nvSpPr>
          <p:cNvPr descr="image.png" id="228" name="Google Shape;228;p7"/>
          <p:cNvSpPr/>
          <p:nvPr/>
        </p:nvSpPr>
        <p:spPr>
          <a:xfrm>
            <a:off x="1143000" y="4213317"/>
            <a:ext cx="5095685" cy="3157538"/>
          </a:xfrm>
          <a:custGeom>
            <a:rect b="b" l="l" r="r" t="t"/>
            <a:pathLst>
              <a:path extrusionOk="0" h="4210050" w="6794246">
                <a:moveTo>
                  <a:pt x="0" y="0"/>
                </a:moveTo>
                <a:lnTo>
                  <a:pt x="6794246" y="0"/>
                </a:lnTo>
                <a:lnTo>
                  <a:pt x="6794246" y="4210050"/>
                </a:lnTo>
                <a:lnTo>
                  <a:pt x="0" y="4210050"/>
                </a:lnTo>
                <a:lnTo>
                  <a:pt x="0" y="0"/>
                </a:lnTo>
                <a:close/>
              </a:path>
            </a:pathLst>
          </a:custGeom>
          <a:blipFill rotWithShape="1">
            <a:blip r:embed="rId4">
              <a:alphaModFix/>
            </a:blip>
            <a:stretch>
              <a:fillRect b="-355" l="0" r="0" t="0"/>
            </a:stretch>
          </a:blipFill>
          <a:ln>
            <a:noFill/>
          </a:ln>
        </p:spPr>
      </p:sp>
      <p:sp>
        <p:nvSpPr>
          <p:cNvPr id="229" name="Google Shape;229;p7"/>
          <p:cNvSpPr/>
          <p:nvPr/>
        </p:nvSpPr>
        <p:spPr>
          <a:xfrm>
            <a:off x="8094306" y="2403872"/>
            <a:ext cx="2099388" cy="2057400"/>
          </a:xfrm>
          <a:custGeom>
            <a:rect b="b" l="l" r="r" t="t"/>
            <a:pathLst>
              <a:path extrusionOk="0" h="2057400" w="2099388">
                <a:moveTo>
                  <a:pt x="0" y="0"/>
                </a:moveTo>
                <a:lnTo>
                  <a:pt x="2099388" y="0"/>
                </a:lnTo>
                <a:lnTo>
                  <a:pt x="2099388" y="2057400"/>
                </a:lnTo>
                <a:lnTo>
                  <a:pt x="0" y="2057400"/>
                </a:lnTo>
                <a:lnTo>
                  <a:pt x="0" y="0"/>
                </a:lnTo>
                <a:close/>
              </a:path>
            </a:pathLst>
          </a:custGeom>
          <a:blipFill rotWithShape="1">
            <a:blip r:embed="rId5">
              <a:alphaModFix/>
            </a:blip>
            <a:stretch>
              <a:fillRect b="0" l="0" r="0" t="0"/>
            </a:stretch>
          </a:blipFill>
          <a:ln>
            <a:noFill/>
          </a:ln>
        </p:spPr>
      </p:sp>
      <p:sp>
        <p:nvSpPr>
          <p:cNvPr descr="image.png" id="230" name="Google Shape;230;p7"/>
          <p:cNvSpPr/>
          <p:nvPr/>
        </p:nvSpPr>
        <p:spPr>
          <a:xfrm>
            <a:off x="6595910" y="4289822"/>
            <a:ext cx="5095970" cy="3157538"/>
          </a:xfrm>
          <a:custGeom>
            <a:rect b="b" l="l" r="r" t="t"/>
            <a:pathLst>
              <a:path extrusionOk="0" h="4210050" w="6794627">
                <a:moveTo>
                  <a:pt x="0" y="0"/>
                </a:moveTo>
                <a:lnTo>
                  <a:pt x="6794627" y="0"/>
                </a:lnTo>
                <a:lnTo>
                  <a:pt x="6794627" y="4210050"/>
                </a:lnTo>
                <a:lnTo>
                  <a:pt x="0" y="4210050"/>
                </a:lnTo>
                <a:lnTo>
                  <a:pt x="0" y="0"/>
                </a:lnTo>
                <a:close/>
              </a:path>
            </a:pathLst>
          </a:custGeom>
          <a:blipFill rotWithShape="1">
            <a:blip r:embed="rId6">
              <a:alphaModFix/>
            </a:blip>
            <a:stretch>
              <a:fillRect b="-79" l="0" r="0" t="0"/>
            </a:stretch>
          </a:blipFill>
          <a:ln>
            <a:noFill/>
          </a:ln>
        </p:spPr>
      </p:sp>
      <p:sp>
        <p:nvSpPr>
          <p:cNvPr id="231" name="Google Shape;231;p7"/>
          <p:cNvSpPr/>
          <p:nvPr/>
        </p:nvSpPr>
        <p:spPr>
          <a:xfrm>
            <a:off x="13592751" y="2403872"/>
            <a:ext cx="2008318" cy="2197885"/>
          </a:xfrm>
          <a:custGeom>
            <a:rect b="b" l="l" r="r" t="t"/>
            <a:pathLst>
              <a:path extrusionOk="0" h="2197885" w="2008318">
                <a:moveTo>
                  <a:pt x="0" y="0"/>
                </a:moveTo>
                <a:lnTo>
                  <a:pt x="2008318" y="0"/>
                </a:lnTo>
                <a:lnTo>
                  <a:pt x="2008318" y="2197885"/>
                </a:lnTo>
                <a:lnTo>
                  <a:pt x="0" y="2197885"/>
                </a:lnTo>
                <a:lnTo>
                  <a:pt x="0" y="0"/>
                </a:lnTo>
                <a:close/>
              </a:path>
            </a:pathLst>
          </a:custGeom>
          <a:blipFill rotWithShape="1">
            <a:blip r:embed="rId7">
              <a:alphaModFix/>
            </a:blip>
            <a:stretch>
              <a:fillRect b="0" l="0" r="0" t="0"/>
            </a:stretch>
          </a:blipFill>
          <a:ln>
            <a:noFill/>
          </a:ln>
        </p:spPr>
      </p:sp>
      <p:sp>
        <p:nvSpPr>
          <p:cNvPr descr="image.png" id="232" name="Google Shape;232;p7"/>
          <p:cNvSpPr/>
          <p:nvPr/>
        </p:nvSpPr>
        <p:spPr>
          <a:xfrm>
            <a:off x="12049049" y="4213317"/>
            <a:ext cx="5095685" cy="3157538"/>
          </a:xfrm>
          <a:custGeom>
            <a:rect b="b" l="l" r="r" t="t"/>
            <a:pathLst>
              <a:path extrusionOk="0" h="4210050" w="6794246">
                <a:moveTo>
                  <a:pt x="0" y="0"/>
                </a:moveTo>
                <a:lnTo>
                  <a:pt x="6794246" y="0"/>
                </a:lnTo>
                <a:lnTo>
                  <a:pt x="6794246" y="4210050"/>
                </a:lnTo>
                <a:lnTo>
                  <a:pt x="0" y="4210050"/>
                </a:lnTo>
                <a:lnTo>
                  <a:pt x="0" y="0"/>
                </a:lnTo>
                <a:close/>
              </a:path>
            </a:pathLst>
          </a:custGeom>
          <a:blipFill rotWithShape="1">
            <a:blip r:embed="rId8">
              <a:alphaModFix/>
            </a:blip>
            <a:stretch>
              <a:fillRect b="-355" l="0" r="0" t="0"/>
            </a:stretch>
          </a:blipFill>
          <a:ln>
            <a:noFill/>
          </a:ln>
        </p:spPr>
      </p:sp>
      <p:sp>
        <p:nvSpPr>
          <p:cNvPr descr="image.png" id="233" name="Google Shape;233;p7"/>
          <p:cNvSpPr/>
          <p:nvPr/>
        </p:nvSpPr>
        <p:spPr>
          <a:xfrm>
            <a:off x="1143000" y="82813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9">
              <a:alphaModFix/>
            </a:blip>
            <a:stretch>
              <a:fillRect b="-1538" l="0" r="0" t="0"/>
            </a:stretch>
          </a:blipFill>
          <a:ln>
            <a:noFill/>
          </a:ln>
        </p:spPr>
      </p:sp>
      <p:sp>
        <p:nvSpPr>
          <p:cNvPr descr="image.png" id="234" name="Google Shape;234;p7"/>
          <p:cNvSpPr/>
          <p:nvPr/>
        </p:nvSpPr>
        <p:spPr>
          <a:xfrm>
            <a:off x="3369393" y="4461272"/>
            <a:ext cx="642938" cy="642938"/>
          </a:xfrm>
          <a:custGeom>
            <a:rect b="b" l="l" r="r" t="t"/>
            <a:pathLst>
              <a:path extrusionOk="0" h="857250" w="857250">
                <a:moveTo>
                  <a:pt x="0" y="0"/>
                </a:moveTo>
                <a:lnTo>
                  <a:pt x="857250" y="0"/>
                </a:lnTo>
                <a:lnTo>
                  <a:pt x="857250" y="857250"/>
                </a:lnTo>
                <a:lnTo>
                  <a:pt x="0" y="857250"/>
                </a:lnTo>
                <a:lnTo>
                  <a:pt x="0" y="0"/>
                </a:lnTo>
                <a:close/>
              </a:path>
            </a:pathLst>
          </a:custGeom>
          <a:blipFill rotWithShape="1">
            <a:blip r:embed="rId10">
              <a:alphaModFix/>
            </a:blip>
            <a:stretch>
              <a:fillRect b="0" l="0" r="0" t="0"/>
            </a:stretch>
          </a:blipFill>
          <a:ln>
            <a:noFill/>
          </a:ln>
        </p:spPr>
      </p:sp>
      <p:sp>
        <p:nvSpPr>
          <p:cNvPr descr="image.png" id="235" name="Google Shape;235;p7"/>
          <p:cNvSpPr/>
          <p:nvPr/>
        </p:nvSpPr>
        <p:spPr>
          <a:xfrm>
            <a:off x="8822303" y="4461272"/>
            <a:ext cx="642938" cy="642938"/>
          </a:xfrm>
          <a:custGeom>
            <a:rect b="b" l="l" r="r" t="t"/>
            <a:pathLst>
              <a:path extrusionOk="0" h="857250" w="857250">
                <a:moveTo>
                  <a:pt x="0" y="0"/>
                </a:moveTo>
                <a:lnTo>
                  <a:pt x="857250" y="0"/>
                </a:lnTo>
                <a:lnTo>
                  <a:pt x="857250" y="857250"/>
                </a:lnTo>
                <a:lnTo>
                  <a:pt x="0" y="857250"/>
                </a:lnTo>
                <a:lnTo>
                  <a:pt x="0" y="0"/>
                </a:lnTo>
                <a:close/>
              </a:path>
            </a:pathLst>
          </a:custGeom>
          <a:blipFill rotWithShape="1">
            <a:blip r:embed="rId11">
              <a:alphaModFix/>
            </a:blip>
            <a:stretch>
              <a:fillRect b="0" l="0" r="0" t="0"/>
            </a:stretch>
          </a:blipFill>
          <a:ln>
            <a:noFill/>
          </a:ln>
        </p:spPr>
      </p:sp>
      <p:sp>
        <p:nvSpPr>
          <p:cNvPr descr="image.png" id="236" name="Google Shape;236;p7"/>
          <p:cNvSpPr/>
          <p:nvPr/>
        </p:nvSpPr>
        <p:spPr>
          <a:xfrm>
            <a:off x="14275441" y="4461272"/>
            <a:ext cx="642938" cy="642938"/>
          </a:xfrm>
          <a:custGeom>
            <a:rect b="b" l="l" r="r" t="t"/>
            <a:pathLst>
              <a:path extrusionOk="0" h="857250" w="857250">
                <a:moveTo>
                  <a:pt x="0" y="0"/>
                </a:moveTo>
                <a:lnTo>
                  <a:pt x="857250" y="0"/>
                </a:lnTo>
                <a:lnTo>
                  <a:pt x="857250" y="857250"/>
                </a:lnTo>
                <a:lnTo>
                  <a:pt x="0" y="857250"/>
                </a:lnTo>
                <a:lnTo>
                  <a:pt x="0" y="0"/>
                </a:lnTo>
                <a:close/>
              </a:path>
            </a:pathLst>
          </a:custGeom>
          <a:blipFill rotWithShape="1">
            <a:blip r:embed="rId12">
              <a:alphaModFix/>
            </a:blip>
            <a:stretch>
              <a:fillRect b="0" l="0" r="0" t="0"/>
            </a:stretch>
          </a:blipFill>
          <a:ln>
            <a:noFill/>
          </a:ln>
        </p:spPr>
      </p:sp>
      <p:sp>
        <p:nvSpPr>
          <p:cNvPr descr="image.png" id="237" name="Google Shape;237;p7"/>
          <p:cNvSpPr/>
          <p:nvPr/>
        </p:nvSpPr>
        <p:spPr>
          <a:xfrm>
            <a:off x="3590849" y="4654153"/>
            <a:ext cx="200025" cy="257175"/>
          </a:xfrm>
          <a:custGeom>
            <a:rect b="b" l="l" r="r" t="t"/>
            <a:pathLst>
              <a:path extrusionOk="0" h="342900" w="266700">
                <a:moveTo>
                  <a:pt x="0" y="0"/>
                </a:moveTo>
                <a:lnTo>
                  <a:pt x="266700" y="0"/>
                </a:lnTo>
                <a:lnTo>
                  <a:pt x="266700" y="342900"/>
                </a:lnTo>
                <a:lnTo>
                  <a:pt x="0" y="342900"/>
                </a:lnTo>
                <a:lnTo>
                  <a:pt x="0" y="0"/>
                </a:lnTo>
                <a:close/>
              </a:path>
            </a:pathLst>
          </a:custGeom>
          <a:blipFill rotWithShape="1">
            <a:blip r:embed="rId13">
              <a:alphaModFix/>
            </a:blip>
            <a:stretch>
              <a:fillRect b="0" l="0" r="-1504" t="0"/>
            </a:stretch>
          </a:blipFill>
          <a:ln>
            <a:noFill/>
          </a:ln>
        </p:spPr>
      </p:sp>
      <p:sp>
        <p:nvSpPr>
          <p:cNvPr descr="image.png" id="238" name="Google Shape;238;p7"/>
          <p:cNvSpPr/>
          <p:nvPr/>
        </p:nvSpPr>
        <p:spPr>
          <a:xfrm>
            <a:off x="9015193" y="4654153"/>
            <a:ext cx="257175" cy="257175"/>
          </a:xfrm>
          <a:custGeom>
            <a:rect b="b" l="l" r="r" t="t"/>
            <a:pathLst>
              <a:path extrusionOk="0" h="342900" w="342900">
                <a:moveTo>
                  <a:pt x="0" y="0"/>
                </a:moveTo>
                <a:lnTo>
                  <a:pt x="342900" y="0"/>
                </a:lnTo>
                <a:lnTo>
                  <a:pt x="342900" y="342900"/>
                </a:lnTo>
                <a:lnTo>
                  <a:pt x="0" y="342900"/>
                </a:lnTo>
                <a:lnTo>
                  <a:pt x="0" y="0"/>
                </a:lnTo>
                <a:close/>
              </a:path>
            </a:pathLst>
          </a:custGeom>
          <a:blipFill rotWithShape="1">
            <a:blip r:embed="rId14">
              <a:alphaModFix/>
            </a:blip>
            <a:stretch>
              <a:fillRect b="0" l="0" r="0" t="0"/>
            </a:stretch>
          </a:blipFill>
          <a:ln>
            <a:noFill/>
          </a:ln>
        </p:spPr>
      </p:sp>
      <p:sp>
        <p:nvSpPr>
          <p:cNvPr descr="image.png" id="239" name="Google Shape;239;p7"/>
          <p:cNvSpPr/>
          <p:nvPr/>
        </p:nvSpPr>
        <p:spPr>
          <a:xfrm>
            <a:off x="14454035" y="4654153"/>
            <a:ext cx="285750" cy="257175"/>
          </a:xfrm>
          <a:custGeom>
            <a:rect b="b" l="l" r="r" t="t"/>
            <a:pathLst>
              <a:path extrusionOk="0" h="342900" w="381000">
                <a:moveTo>
                  <a:pt x="0" y="0"/>
                </a:moveTo>
                <a:lnTo>
                  <a:pt x="381000" y="0"/>
                </a:lnTo>
                <a:lnTo>
                  <a:pt x="381000" y="342900"/>
                </a:lnTo>
                <a:lnTo>
                  <a:pt x="0" y="342900"/>
                </a:lnTo>
                <a:lnTo>
                  <a:pt x="0" y="0"/>
                </a:lnTo>
                <a:close/>
              </a:path>
            </a:pathLst>
          </a:custGeom>
          <a:blipFill rotWithShape="1">
            <a:blip r:embed="rId15">
              <a:alphaModFix/>
            </a:blip>
            <a:stretch>
              <a:fillRect b="-529" l="0" r="0" t="0"/>
            </a:stretch>
          </a:blipFill>
          <a:ln>
            <a:noFill/>
          </a:ln>
        </p:spPr>
      </p:sp>
      <p:sp>
        <p:nvSpPr>
          <p:cNvPr id="240" name="Google Shape;240;p7"/>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ABC939"/>
          </a:solidFill>
          <a:ln>
            <a:noFill/>
          </a:ln>
        </p:spPr>
      </p:sp>
      <p:sp>
        <p:nvSpPr>
          <p:cNvPr id="241" name="Google Shape;241;p7"/>
          <p:cNvSpPr txBox="1"/>
          <p:nvPr/>
        </p:nvSpPr>
        <p:spPr>
          <a:xfrm>
            <a:off x="16487775" y="8433706"/>
            <a:ext cx="6573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F5F7F6"/>
                </a:solidFill>
                <a:latin typeface="Montserrat"/>
                <a:ea typeface="Montserrat"/>
                <a:cs typeface="Montserrat"/>
                <a:sym typeface="Montserrat"/>
              </a:rPr>
              <a:t>07 / 14</a:t>
            </a:r>
            <a:endParaRPr/>
          </a:p>
        </p:txBody>
      </p:sp>
      <p:sp>
        <p:nvSpPr>
          <p:cNvPr id="242" name="Google Shape;242;p7"/>
          <p:cNvSpPr txBox="1"/>
          <p:nvPr/>
        </p:nvSpPr>
        <p:spPr>
          <a:xfrm>
            <a:off x="1585912" y="5242322"/>
            <a:ext cx="4209898" cy="278130"/>
          </a:xfrm>
          <a:prstGeom prst="rect">
            <a:avLst/>
          </a:prstGeom>
          <a:noFill/>
          <a:ln>
            <a:noFill/>
          </a:ln>
        </p:spPr>
        <p:txBody>
          <a:bodyPr anchorCtr="0" anchor="t" bIns="0" lIns="0" spcFirstLastPara="1" rIns="0" wrap="square" tIns="0">
            <a:spAutoFit/>
          </a:bodyPr>
          <a:lstStyle/>
          <a:p>
            <a:pPr indent="0" lvl="0" marL="0" marR="0" rtl="0" algn="ctr">
              <a:lnSpc>
                <a:spcPct val="180000"/>
              </a:lnSpc>
              <a:spcBef>
                <a:spcPts val="0"/>
              </a:spcBef>
              <a:spcAft>
                <a:spcPts val="0"/>
              </a:spcAft>
              <a:buNone/>
            </a:pPr>
            <a:r>
              <a:rPr b="1" i="0" lang="en-US" sz="1350" u="none" cap="none" strike="noStrike">
                <a:solidFill>
                  <a:srgbClr val="8766D0"/>
                </a:solidFill>
                <a:latin typeface="Montserrat"/>
                <a:ea typeface="Montserrat"/>
                <a:cs typeface="Montserrat"/>
                <a:sym typeface="Montserrat"/>
              </a:rPr>
              <a:t>PROMPT 1</a:t>
            </a:r>
            <a:endParaRPr/>
          </a:p>
        </p:txBody>
      </p:sp>
      <p:sp>
        <p:nvSpPr>
          <p:cNvPr id="243" name="Google Shape;243;p7"/>
          <p:cNvSpPr txBox="1"/>
          <p:nvPr/>
        </p:nvSpPr>
        <p:spPr>
          <a:xfrm>
            <a:off x="1480661" y="5718572"/>
            <a:ext cx="4420352" cy="277197"/>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1800" u="none" cap="none" strike="noStrike">
                <a:solidFill>
                  <a:srgbClr val="15243D"/>
                </a:solidFill>
                <a:latin typeface="DM Sans"/>
                <a:ea typeface="DM Sans"/>
                <a:cs typeface="DM Sans"/>
                <a:sym typeface="DM Sans"/>
              </a:rPr>
              <a:t>Unique Expertise</a:t>
            </a:r>
            <a:endParaRPr/>
          </a:p>
        </p:txBody>
      </p:sp>
      <p:sp>
        <p:nvSpPr>
          <p:cNvPr id="244" name="Google Shape;244;p7"/>
          <p:cNvSpPr txBox="1"/>
          <p:nvPr/>
        </p:nvSpPr>
        <p:spPr>
          <a:xfrm>
            <a:off x="1585912" y="6047184"/>
            <a:ext cx="4209755" cy="648224"/>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What is my unique area of expertise? (What do colleagues always ask me for help with?)</a:t>
            </a:r>
            <a:endParaRPr/>
          </a:p>
        </p:txBody>
      </p:sp>
      <p:sp>
        <p:nvSpPr>
          <p:cNvPr id="245" name="Google Shape;245;p7"/>
          <p:cNvSpPr txBox="1"/>
          <p:nvPr/>
        </p:nvSpPr>
        <p:spPr>
          <a:xfrm>
            <a:off x="7038823" y="5242322"/>
            <a:ext cx="4210126" cy="278130"/>
          </a:xfrm>
          <a:prstGeom prst="rect">
            <a:avLst/>
          </a:prstGeom>
          <a:noFill/>
          <a:ln>
            <a:noFill/>
          </a:ln>
        </p:spPr>
        <p:txBody>
          <a:bodyPr anchorCtr="0" anchor="t" bIns="0" lIns="0" spcFirstLastPara="1" rIns="0" wrap="square" tIns="0">
            <a:spAutoFit/>
          </a:bodyPr>
          <a:lstStyle/>
          <a:p>
            <a:pPr indent="0" lvl="0" marL="0" marR="0" rtl="0" algn="ctr">
              <a:lnSpc>
                <a:spcPct val="180000"/>
              </a:lnSpc>
              <a:spcBef>
                <a:spcPts val="0"/>
              </a:spcBef>
              <a:spcAft>
                <a:spcPts val="0"/>
              </a:spcAft>
              <a:buNone/>
            </a:pPr>
            <a:r>
              <a:rPr b="1" i="0" lang="en-US" sz="1350" u="none" cap="none" strike="noStrike">
                <a:solidFill>
                  <a:srgbClr val="8766D0"/>
                </a:solidFill>
                <a:latin typeface="Montserrat"/>
                <a:ea typeface="Montserrat"/>
                <a:cs typeface="Montserrat"/>
                <a:sym typeface="Montserrat"/>
              </a:rPr>
              <a:t>PROMPT 2</a:t>
            </a:r>
            <a:endParaRPr/>
          </a:p>
        </p:txBody>
      </p:sp>
      <p:sp>
        <p:nvSpPr>
          <p:cNvPr id="246" name="Google Shape;246;p7"/>
          <p:cNvSpPr txBox="1"/>
          <p:nvPr/>
        </p:nvSpPr>
        <p:spPr>
          <a:xfrm>
            <a:off x="6933571" y="5718572"/>
            <a:ext cx="4420800" cy="277197"/>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1800" u="none" cap="none" strike="noStrike">
                <a:solidFill>
                  <a:srgbClr val="15243D"/>
                </a:solidFill>
                <a:latin typeface="DM Sans"/>
                <a:ea typeface="DM Sans"/>
                <a:cs typeface="DM Sans"/>
                <a:sym typeface="DM Sans"/>
              </a:rPr>
              <a:t>Target Audience</a:t>
            </a:r>
            <a:endParaRPr/>
          </a:p>
        </p:txBody>
      </p:sp>
      <p:sp>
        <p:nvSpPr>
          <p:cNvPr id="247" name="Google Shape;247;p7"/>
          <p:cNvSpPr txBox="1"/>
          <p:nvPr/>
        </p:nvSpPr>
        <p:spPr>
          <a:xfrm>
            <a:off x="7038823" y="6047184"/>
            <a:ext cx="4210202" cy="985723"/>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Who is your target audience. Who needs your strategic experience most to solve their business problems? (Clients, peers, leadership?)</a:t>
            </a:r>
            <a:endParaRPr/>
          </a:p>
        </p:txBody>
      </p:sp>
      <p:sp>
        <p:nvSpPr>
          <p:cNvPr id="248" name="Google Shape;248;p7"/>
          <p:cNvSpPr txBox="1"/>
          <p:nvPr/>
        </p:nvSpPr>
        <p:spPr>
          <a:xfrm>
            <a:off x="12491961" y="5242322"/>
            <a:ext cx="4209898" cy="278130"/>
          </a:xfrm>
          <a:prstGeom prst="rect">
            <a:avLst/>
          </a:prstGeom>
          <a:noFill/>
          <a:ln>
            <a:noFill/>
          </a:ln>
        </p:spPr>
        <p:txBody>
          <a:bodyPr anchorCtr="0" anchor="t" bIns="0" lIns="0" spcFirstLastPara="1" rIns="0" wrap="square" tIns="0">
            <a:spAutoFit/>
          </a:bodyPr>
          <a:lstStyle/>
          <a:p>
            <a:pPr indent="0" lvl="0" marL="0" marR="0" rtl="0" algn="ctr">
              <a:lnSpc>
                <a:spcPct val="180000"/>
              </a:lnSpc>
              <a:spcBef>
                <a:spcPts val="0"/>
              </a:spcBef>
              <a:spcAft>
                <a:spcPts val="0"/>
              </a:spcAft>
              <a:buNone/>
            </a:pPr>
            <a:r>
              <a:rPr b="1" i="0" lang="en-US" sz="1350" u="none" cap="none" strike="noStrike">
                <a:solidFill>
                  <a:srgbClr val="8766D0"/>
                </a:solidFill>
                <a:latin typeface="Montserrat"/>
                <a:ea typeface="Montserrat"/>
                <a:cs typeface="Montserrat"/>
                <a:sym typeface="Montserrat"/>
              </a:rPr>
              <a:t>PROMPT 3</a:t>
            </a:r>
            <a:endParaRPr/>
          </a:p>
        </p:txBody>
      </p:sp>
      <p:sp>
        <p:nvSpPr>
          <p:cNvPr id="249" name="Google Shape;249;p7"/>
          <p:cNvSpPr txBox="1"/>
          <p:nvPr/>
        </p:nvSpPr>
        <p:spPr>
          <a:xfrm>
            <a:off x="12386720" y="5718572"/>
            <a:ext cx="4420352" cy="277197"/>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1800" u="none" cap="none" strike="noStrike">
                <a:solidFill>
                  <a:srgbClr val="15243D"/>
                </a:solidFill>
                <a:latin typeface="DM Sans"/>
                <a:ea typeface="DM Sans"/>
                <a:cs typeface="DM Sans"/>
                <a:sym typeface="DM Sans"/>
              </a:rPr>
              <a:t>Core Values</a:t>
            </a:r>
            <a:endParaRPr/>
          </a:p>
        </p:txBody>
      </p:sp>
      <p:sp>
        <p:nvSpPr>
          <p:cNvPr id="250" name="Google Shape;250;p7"/>
          <p:cNvSpPr txBox="1"/>
          <p:nvPr/>
        </p:nvSpPr>
        <p:spPr>
          <a:xfrm>
            <a:off x="12491961" y="6047184"/>
            <a:ext cx="4209755" cy="648224"/>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What is one core value I want associated with my professional name?</a:t>
            </a:r>
            <a:endParaRPr/>
          </a:p>
        </p:txBody>
      </p:sp>
      <p:sp>
        <p:nvSpPr>
          <p:cNvPr id="251" name="Google Shape;251;p7"/>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EAEAEA"/>
                </a:solidFill>
                <a:latin typeface="IBM Plex Sans Medium"/>
                <a:ea typeface="IBM Plex Sans Medium"/>
                <a:cs typeface="IBM Plex Sans Medium"/>
                <a:sym typeface="IBM Plex Sans Medium"/>
              </a:rPr>
              <a:t>The Brand Worksheet</a:t>
            </a:r>
            <a:endParaRPr/>
          </a:p>
        </p:txBody>
      </p:sp>
      <p:sp>
        <p:nvSpPr>
          <p:cNvPr id="252" name="Google Shape;252;p7"/>
          <p:cNvSpPr txBox="1"/>
          <p:nvPr/>
        </p:nvSpPr>
        <p:spPr>
          <a:xfrm>
            <a:off x="1143000" y="8433668"/>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F5F7F6"/>
                </a:solidFill>
                <a:latin typeface="Montserrat"/>
                <a:ea typeface="Montserrat"/>
                <a:cs typeface="Montserrat"/>
                <a:sym typeface="Montserrat"/>
              </a:rPr>
              <a:t>CHAMP Digital</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5243D"/>
        </a:solidFill>
      </p:bgPr>
    </p:bg>
    <p:spTree>
      <p:nvGrpSpPr>
        <p:cNvPr id="260" name="Shape 260"/>
        <p:cNvGrpSpPr/>
        <p:nvPr/>
      </p:nvGrpSpPr>
      <p:grpSpPr>
        <a:xfrm>
          <a:off x="0" y="0"/>
          <a:ext cx="0" cy="0"/>
          <a:chOff x="0" y="0"/>
          <a:chExt cx="0" cy="0"/>
        </a:xfrm>
      </p:grpSpPr>
      <p:sp>
        <p:nvSpPr>
          <p:cNvPr descr="image.png" id="261" name="Google Shape;261;p8"/>
          <p:cNvSpPr/>
          <p:nvPr/>
        </p:nvSpPr>
        <p:spPr>
          <a:xfrm>
            <a:off x="0" y="2748015"/>
            <a:ext cx="8884614" cy="5171481"/>
          </a:xfrm>
          <a:custGeom>
            <a:rect b="b" l="l" r="r" t="t"/>
            <a:pathLst>
              <a:path extrusionOk="0" h="7068820" w="12144248">
                <a:moveTo>
                  <a:pt x="0" y="0"/>
                </a:moveTo>
                <a:lnTo>
                  <a:pt x="12144248" y="0"/>
                </a:lnTo>
                <a:lnTo>
                  <a:pt x="12144248" y="7068820"/>
                </a:lnTo>
                <a:lnTo>
                  <a:pt x="0" y="7068820"/>
                </a:lnTo>
                <a:lnTo>
                  <a:pt x="0" y="0"/>
                </a:lnTo>
                <a:close/>
              </a:path>
            </a:pathLst>
          </a:custGeom>
          <a:blipFill rotWithShape="1">
            <a:blip r:embed="rId3">
              <a:alphaModFix/>
            </a:blip>
            <a:stretch>
              <a:fillRect b="0" l="0" r="-3736" t="0"/>
            </a:stretch>
          </a:blipFill>
          <a:ln>
            <a:noFill/>
          </a:ln>
        </p:spPr>
      </p:sp>
      <p:sp>
        <p:nvSpPr>
          <p:cNvPr descr="image.png" id="262" name="Google Shape;262;p8"/>
          <p:cNvSpPr/>
          <p:nvPr/>
        </p:nvSpPr>
        <p:spPr>
          <a:xfrm>
            <a:off x="9179852" y="2673153"/>
            <a:ext cx="9108186" cy="5246370"/>
          </a:xfrm>
          <a:custGeom>
            <a:rect b="b" l="l" r="r" t="t"/>
            <a:pathLst>
              <a:path extrusionOk="0" h="6995160" w="12144248">
                <a:moveTo>
                  <a:pt x="0" y="0"/>
                </a:moveTo>
                <a:lnTo>
                  <a:pt x="12144248" y="0"/>
                </a:lnTo>
                <a:lnTo>
                  <a:pt x="12144248" y="6995160"/>
                </a:lnTo>
                <a:lnTo>
                  <a:pt x="0" y="6995160"/>
                </a:lnTo>
                <a:lnTo>
                  <a:pt x="0" y="0"/>
                </a:lnTo>
                <a:close/>
              </a:path>
            </a:pathLst>
          </a:custGeom>
          <a:blipFill rotWithShape="1">
            <a:blip r:embed="rId4">
              <a:alphaModFix/>
            </a:blip>
            <a:stretch>
              <a:fillRect b="0" l="0" r="-2654" t="0"/>
            </a:stretch>
          </a:blipFill>
          <a:ln>
            <a:noFill/>
          </a:ln>
        </p:spPr>
      </p:sp>
      <p:sp>
        <p:nvSpPr>
          <p:cNvPr id="263" name="Google Shape;263;p8"/>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ABC939"/>
          </a:solidFill>
          <a:ln>
            <a:noFill/>
          </a:ln>
        </p:spPr>
      </p:sp>
      <p:sp>
        <p:nvSpPr>
          <p:cNvPr id="264" name="Google Shape;264;p8"/>
          <p:cNvSpPr/>
          <p:nvPr/>
        </p:nvSpPr>
        <p:spPr>
          <a:xfrm>
            <a:off x="12766124" y="5677500"/>
            <a:ext cx="3589831" cy="4943955"/>
          </a:xfrm>
          <a:custGeom>
            <a:rect b="b" l="l" r="r" t="t"/>
            <a:pathLst>
              <a:path extrusionOk="0" h="4069099" w="2714428">
                <a:moveTo>
                  <a:pt x="0" y="0"/>
                </a:moveTo>
                <a:lnTo>
                  <a:pt x="2714428" y="0"/>
                </a:lnTo>
                <a:lnTo>
                  <a:pt x="2714428" y="4069099"/>
                </a:lnTo>
                <a:lnTo>
                  <a:pt x="0" y="4069099"/>
                </a:lnTo>
                <a:lnTo>
                  <a:pt x="0" y="0"/>
                </a:lnTo>
                <a:close/>
              </a:path>
            </a:pathLst>
          </a:custGeom>
          <a:blipFill rotWithShape="1">
            <a:blip r:embed="rId5">
              <a:alphaModFix/>
            </a:blip>
            <a:stretch>
              <a:fillRect b="0" l="0" r="0" t="0"/>
            </a:stretch>
          </a:blipFill>
          <a:ln>
            <a:noFill/>
          </a:ln>
        </p:spPr>
      </p:sp>
      <p:sp>
        <p:nvSpPr>
          <p:cNvPr id="265" name="Google Shape;265;p8"/>
          <p:cNvSpPr/>
          <p:nvPr/>
        </p:nvSpPr>
        <p:spPr>
          <a:xfrm>
            <a:off x="1028700" y="3122105"/>
            <a:ext cx="783136" cy="887406"/>
          </a:xfrm>
          <a:custGeom>
            <a:rect b="b" l="l" r="r" t="t"/>
            <a:pathLst>
              <a:path extrusionOk="0" h="887406" w="783136">
                <a:moveTo>
                  <a:pt x="0" y="0"/>
                </a:moveTo>
                <a:lnTo>
                  <a:pt x="783136" y="0"/>
                </a:lnTo>
                <a:lnTo>
                  <a:pt x="783136" y="887406"/>
                </a:lnTo>
                <a:lnTo>
                  <a:pt x="0" y="887406"/>
                </a:lnTo>
                <a:lnTo>
                  <a:pt x="0" y="0"/>
                </a:lnTo>
                <a:close/>
              </a:path>
            </a:pathLst>
          </a:custGeom>
          <a:blipFill rotWithShape="1">
            <a:blip r:embed="rId6">
              <a:alphaModFix/>
            </a:blip>
            <a:stretch>
              <a:fillRect b="0" l="0" r="0" t="0"/>
            </a:stretch>
          </a:blipFill>
          <a:ln>
            <a:noFill/>
          </a:ln>
        </p:spPr>
      </p:sp>
      <p:sp>
        <p:nvSpPr>
          <p:cNvPr id="266" name="Google Shape;266;p8"/>
          <p:cNvSpPr/>
          <p:nvPr/>
        </p:nvSpPr>
        <p:spPr>
          <a:xfrm>
            <a:off x="9544050" y="3122105"/>
            <a:ext cx="835906" cy="808739"/>
          </a:xfrm>
          <a:custGeom>
            <a:rect b="b" l="l" r="r" t="t"/>
            <a:pathLst>
              <a:path extrusionOk="0" h="808739" w="835906">
                <a:moveTo>
                  <a:pt x="0" y="0"/>
                </a:moveTo>
                <a:lnTo>
                  <a:pt x="835906" y="0"/>
                </a:lnTo>
                <a:lnTo>
                  <a:pt x="835906" y="808739"/>
                </a:lnTo>
                <a:lnTo>
                  <a:pt x="0" y="808739"/>
                </a:lnTo>
                <a:lnTo>
                  <a:pt x="0" y="0"/>
                </a:lnTo>
                <a:close/>
              </a:path>
            </a:pathLst>
          </a:custGeom>
          <a:blipFill rotWithShape="1">
            <a:blip r:embed="rId7">
              <a:alphaModFix/>
            </a:blip>
            <a:stretch>
              <a:fillRect b="0" l="0" r="0" t="0"/>
            </a:stretch>
          </a:blipFill>
          <a:ln>
            <a:noFill/>
          </a:ln>
        </p:spPr>
      </p:sp>
      <p:sp>
        <p:nvSpPr>
          <p:cNvPr id="267" name="Google Shape;267;p8"/>
          <p:cNvSpPr/>
          <p:nvPr/>
        </p:nvSpPr>
        <p:spPr>
          <a:xfrm>
            <a:off x="1534568" y="4439841"/>
            <a:ext cx="287681" cy="294680"/>
          </a:xfrm>
          <a:custGeom>
            <a:rect b="b" l="l" r="r" t="t"/>
            <a:pathLst>
              <a:path extrusionOk="0" h="294680" w="287681">
                <a:moveTo>
                  <a:pt x="0" y="0"/>
                </a:moveTo>
                <a:lnTo>
                  <a:pt x="287681" y="0"/>
                </a:lnTo>
                <a:lnTo>
                  <a:pt x="287681" y="294679"/>
                </a:lnTo>
                <a:lnTo>
                  <a:pt x="0" y="294679"/>
                </a:lnTo>
                <a:lnTo>
                  <a:pt x="0" y="0"/>
                </a:lnTo>
                <a:close/>
              </a:path>
            </a:pathLst>
          </a:custGeom>
          <a:blipFill rotWithShape="1">
            <a:blip r:embed="rId8">
              <a:alphaModFix/>
            </a:blip>
            <a:stretch>
              <a:fillRect b="0" l="0" r="0" t="0"/>
            </a:stretch>
          </a:blipFill>
          <a:ln>
            <a:noFill/>
          </a:ln>
        </p:spPr>
      </p:sp>
      <p:sp>
        <p:nvSpPr>
          <p:cNvPr id="268" name="Google Shape;268;p8"/>
          <p:cNvSpPr/>
          <p:nvPr/>
        </p:nvSpPr>
        <p:spPr>
          <a:xfrm>
            <a:off x="1534568" y="5382816"/>
            <a:ext cx="287681" cy="294680"/>
          </a:xfrm>
          <a:custGeom>
            <a:rect b="b" l="l" r="r" t="t"/>
            <a:pathLst>
              <a:path extrusionOk="0" h="294680" w="287681">
                <a:moveTo>
                  <a:pt x="0" y="0"/>
                </a:moveTo>
                <a:lnTo>
                  <a:pt x="287681" y="0"/>
                </a:lnTo>
                <a:lnTo>
                  <a:pt x="287681" y="294679"/>
                </a:lnTo>
                <a:lnTo>
                  <a:pt x="0" y="294679"/>
                </a:lnTo>
                <a:lnTo>
                  <a:pt x="0" y="0"/>
                </a:lnTo>
                <a:close/>
              </a:path>
            </a:pathLst>
          </a:custGeom>
          <a:blipFill rotWithShape="1">
            <a:blip r:embed="rId8">
              <a:alphaModFix/>
            </a:blip>
            <a:stretch>
              <a:fillRect b="0" l="0" r="0" t="0"/>
            </a:stretch>
          </a:blipFill>
          <a:ln>
            <a:noFill/>
          </a:ln>
        </p:spPr>
      </p:sp>
      <p:sp>
        <p:nvSpPr>
          <p:cNvPr id="269" name="Google Shape;269;p8"/>
          <p:cNvSpPr/>
          <p:nvPr/>
        </p:nvSpPr>
        <p:spPr>
          <a:xfrm>
            <a:off x="1534568" y="6497241"/>
            <a:ext cx="287681" cy="294680"/>
          </a:xfrm>
          <a:custGeom>
            <a:rect b="b" l="l" r="r" t="t"/>
            <a:pathLst>
              <a:path extrusionOk="0" h="294680" w="287681">
                <a:moveTo>
                  <a:pt x="0" y="0"/>
                </a:moveTo>
                <a:lnTo>
                  <a:pt x="287681" y="0"/>
                </a:lnTo>
                <a:lnTo>
                  <a:pt x="287681" y="294679"/>
                </a:lnTo>
                <a:lnTo>
                  <a:pt x="0" y="294679"/>
                </a:lnTo>
                <a:lnTo>
                  <a:pt x="0" y="0"/>
                </a:lnTo>
                <a:close/>
              </a:path>
            </a:pathLst>
          </a:custGeom>
          <a:blipFill rotWithShape="1">
            <a:blip r:embed="rId8">
              <a:alphaModFix/>
            </a:blip>
            <a:stretch>
              <a:fillRect b="0" l="0" r="0" t="0"/>
            </a:stretch>
          </a:blipFill>
          <a:ln>
            <a:noFill/>
          </a:ln>
        </p:spPr>
      </p:sp>
      <p:sp>
        <p:nvSpPr>
          <p:cNvPr id="270" name="Google Shape;270;p8"/>
          <p:cNvSpPr/>
          <p:nvPr/>
        </p:nvSpPr>
        <p:spPr>
          <a:xfrm>
            <a:off x="10092275" y="4080777"/>
            <a:ext cx="287681" cy="294680"/>
          </a:xfrm>
          <a:custGeom>
            <a:rect b="b" l="l" r="r" t="t"/>
            <a:pathLst>
              <a:path extrusionOk="0" h="294680" w="287681">
                <a:moveTo>
                  <a:pt x="0" y="0"/>
                </a:moveTo>
                <a:lnTo>
                  <a:pt x="287681" y="0"/>
                </a:lnTo>
                <a:lnTo>
                  <a:pt x="287681" y="294679"/>
                </a:lnTo>
                <a:lnTo>
                  <a:pt x="0" y="294679"/>
                </a:lnTo>
                <a:lnTo>
                  <a:pt x="0" y="0"/>
                </a:lnTo>
                <a:close/>
              </a:path>
            </a:pathLst>
          </a:custGeom>
          <a:blipFill rotWithShape="1">
            <a:blip r:embed="rId8">
              <a:alphaModFix/>
            </a:blip>
            <a:stretch>
              <a:fillRect b="0" l="0" r="0" t="0"/>
            </a:stretch>
          </a:blipFill>
          <a:ln>
            <a:noFill/>
          </a:ln>
        </p:spPr>
      </p:sp>
      <p:sp>
        <p:nvSpPr>
          <p:cNvPr id="271" name="Google Shape;271;p8"/>
          <p:cNvSpPr/>
          <p:nvPr/>
        </p:nvSpPr>
        <p:spPr>
          <a:xfrm>
            <a:off x="10092275" y="5235476"/>
            <a:ext cx="287681" cy="294680"/>
          </a:xfrm>
          <a:custGeom>
            <a:rect b="b" l="l" r="r" t="t"/>
            <a:pathLst>
              <a:path extrusionOk="0" h="294680" w="287681">
                <a:moveTo>
                  <a:pt x="0" y="0"/>
                </a:moveTo>
                <a:lnTo>
                  <a:pt x="287681" y="0"/>
                </a:lnTo>
                <a:lnTo>
                  <a:pt x="287681" y="294679"/>
                </a:lnTo>
                <a:lnTo>
                  <a:pt x="0" y="294679"/>
                </a:lnTo>
                <a:lnTo>
                  <a:pt x="0" y="0"/>
                </a:lnTo>
                <a:close/>
              </a:path>
            </a:pathLst>
          </a:custGeom>
          <a:blipFill rotWithShape="1">
            <a:blip r:embed="rId8">
              <a:alphaModFix/>
            </a:blip>
            <a:stretch>
              <a:fillRect b="0" l="0" r="0" t="0"/>
            </a:stretch>
          </a:blipFill>
          <a:ln>
            <a:noFill/>
          </a:ln>
        </p:spPr>
      </p:sp>
      <p:sp>
        <p:nvSpPr>
          <p:cNvPr id="272" name="Google Shape;272;p8"/>
          <p:cNvSpPr/>
          <p:nvPr/>
        </p:nvSpPr>
        <p:spPr>
          <a:xfrm>
            <a:off x="10092275" y="6443758"/>
            <a:ext cx="287681" cy="294680"/>
          </a:xfrm>
          <a:custGeom>
            <a:rect b="b" l="l" r="r" t="t"/>
            <a:pathLst>
              <a:path extrusionOk="0" h="294680" w="287681">
                <a:moveTo>
                  <a:pt x="0" y="0"/>
                </a:moveTo>
                <a:lnTo>
                  <a:pt x="287681" y="0"/>
                </a:lnTo>
                <a:lnTo>
                  <a:pt x="287681" y="294679"/>
                </a:lnTo>
                <a:lnTo>
                  <a:pt x="0" y="294679"/>
                </a:lnTo>
                <a:lnTo>
                  <a:pt x="0" y="0"/>
                </a:lnTo>
                <a:close/>
              </a:path>
            </a:pathLst>
          </a:custGeom>
          <a:blipFill rotWithShape="1">
            <a:blip r:embed="rId8">
              <a:alphaModFix/>
            </a:blip>
            <a:stretch>
              <a:fillRect b="0" l="0" r="0" t="0"/>
            </a:stretch>
          </a:blipFill>
          <a:ln>
            <a:noFill/>
          </a:ln>
        </p:spPr>
      </p:sp>
      <p:sp>
        <p:nvSpPr>
          <p:cNvPr id="273" name="Google Shape;273;p8"/>
          <p:cNvSpPr/>
          <p:nvPr/>
        </p:nvSpPr>
        <p:spPr>
          <a:xfrm>
            <a:off x="3462008" y="6049379"/>
            <a:ext cx="6300260" cy="4200173"/>
          </a:xfrm>
          <a:custGeom>
            <a:rect b="b" l="l" r="r" t="t"/>
            <a:pathLst>
              <a:path extrusionOk="0" h="4200173" w="6300260">
                <a:moveTo>
                  <a:pt x="0" y="0"/>
                </a:moveTo>
                <a:lnTo>
                  <a:pt x="6300260" y="0"/>
                </a:lnTo>
                <a:lnTo>
                  <a:pt x="6300260" y="4200173"/>
                </a:lnTo>
                <a:lnTo>
                  <a:pt x="0" y="4200173"/>
                </a:lnTo>
                <a:lnTo>
                  <a:pt x="0" y="0"/>
                </a:lnTo>
                <a:close/>
              </a:path>
            </a:pathLst>
          </a:custGeom>
          <a:blipFill rotWithShape="1">
            <a:blip r:embed="rId9">
              <a:alphaModFix/>
            </a:blip>
            <a:stretch>
              <a:fillRect b="0" l="0" r="0" t="0"/>
            </a:stretch>
          </a:blipFill>
          <a:ln>
            <a:noFill/>
          </a:ln>
        </p:spPr>
      </p:sp>
      <p:sp>
        <p:nvSpPr>
          <p:cNvPr id="274" name="Google Shape;274;p8"/>
          <p:cNvSpPr txBox="1"/>
          <p:nvPr/>
        </p:nvSpPr>
        <p:spPr>
          <a:xfrm>
            <a:off x="16459200" y="8881601"/>
            <a:ext cx="6858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F5F7F6"/>
                </a:solidFill>
                <a:latin typeface="Montserrat"/>
                <a:ea typeface="Montserrat"/>
                <a:cs typeface="Montserrat"/>
                <a:sym typeface="Montserrat"/>
              </a:rPr>
              <a:t>08 / 14</a:t>
            </a:r>
            <a:endParaRPr/>
          </a:p>
        </p:txBody>
      </p:sp>
      <p:sp>
        <p:nvSpPr>
          <p:cNvPr id="275" name="Google Shape;275;p8"/>
          <p:cNvSpPr txBox="1"/>
          <p:nvPr/>
        </p:nvSpPr>
        <p:spPr>
          <a:xfrm>
            <a:off x="2020795" y="3403397"/>
            <a:ext cx="2580303" cy="321373"/>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025" u="none" cap="none" strike="noStrike">
                <a:solidFill>
                  <a:srgbClr val="15243D"/>
                </a:solidFill>
                <a:latin typeface="IBM Plex Sans"/>
                <a:ea typeface="IBM Plex Sans"/>
                <a:cs typeface="IBM Plex Sans"/>
                <a:sym typeface="IBM Plex Sans"/>
              </a:rPr>
              <a:t>For the Organization</a:t>
            </a:r>
            <a:endParaRPr/>
          </a:p>
        </p:txBody>
      </p:sp>
      <p:sp>
        <p:nvSpPr>
          <p:cNvPr id="276" name="Google Shape;276;p8"/>
          <p:cNvSpPr txBox="1"/>
          <p:nvPr/>
        </p:nvSpPr>
        <p:spPr>
          <a:xfrm>
            <a:off x="2228850" y="4335066"/>
            <a:ext cx="6186602"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More Reach:</a:t>
            </a:r>
            <a:r>
              <a:rPr b="0" i="0" lang="en-US" sz="1800" u="none" cap="none" strike="noStrike">
                <a:solidFill>
                  <a:srgbClr val="15243D"/>
                </a:solidFill>
                <a:latin typeface="DM Sans"/>
                <a:ea typeface="DM Sans"/>
                <a:cs typeface="DM Sans"/>
                <a:sym typeface="DM Sans"/>
              </a:rPr>
              <a:t> Employee networks help to grow  corporate networks.</a:t>
            </a:r>
            <a:endParaRPr/>
          </a:p>
        </p:txBody>
      </p:sp>
      <p:sp>
        <p:nvSpPr>
          <p:cNvPr id="277" name="Google Shape;277;p8"/>
          <p:cNvSpPr txBox="1"/>
          <p:nvPr/>
        </p:nvSpPr>
        <p:spPr>
          <a:xfrm>
            <a:off x="2228850" y="5278041"/>
            <a:ext cx="6186602"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More Trust:</a:t>
            </a:r>
            <a:r>
              <a:rPr b="0" i="0" lang="en-US" sz="1800" u="none" cap="none" strike="noStrike">
                <a:solidFill>
                  <a:srgbClr val="15243D"/>
                </a:solidFill>
                <a:latin typeface="DM Sans"/>
                <a:ea typeface="DM Sans"/>
                <a:cs typeface="DM Sans"/>
                <a:sym typeface="DM Sans"/>
              </a:rPr>
              <a:t> People are more likely to buy when they connect on some level with who they are partnering with.</a:t>
            </a:r>
            <a:endParaRPr/>
          </a:p>
        </p:txBody>
      </p:sp>
      <p:sp>
        <p:nvSpPr>
          <p:cNvPr id="278" name="Google Shape;278;p8"/>
          <p:cNvSpPr txBox="1"/>
          <p:nvPr/>
        </p:nvSpPr>
        <p:spPr>
          <a:xfrm>
            <a:off x="2228850" y="6392466"/>
            <a:ext cx="6186602"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More Power:</a:t>
            </a:r>
            <a:r>
              <a:rPr b="0" i="0" lang="en-US" sz="1800" u="none" cap="none" strike="noStrike">
                <a:solidFill>
                  <a:srgbClr val="15243D"/>
                </a:solidFill>
                <a:latin typeface="DM Sans"/>
                <a:ea typeface="DM Sans"/>
                <a:cs typeface="DM Sans"/>
                <a:sym typeface="DM Sans"/>
              </a:rPr>
              <a:t> Leaders build workspaces where talent is recognized as an asset.</a:t>
            </a:r>
            <a:endParaRPr/>
          </a:p>
        </p:txBody>
      </p:sp>
      <p:sp>
        <p:nvSpPr>
          <p:cNvPr id="279" name="Google Shape;279;p8"/>
          <p:cNvSpPr txBox="1"/>
          <p:nvPr/>
        </p:nvSpPr>
        <p:spPr>
          <a:xfrm>
            <a:off x="10515676" y="3400358"/>
            <a:ext cx="2250453" cy="321373"/>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025" u="none" cap="none" strike="noStrike">
                <a:solidFill>
                  <a:srgbClr val="15243D"/>
                </a:solidFill>
                <a:latin typeface="IBM Plex Sans"/>
                <a:ea typeface="IBM Plex Sans"/>
                <a:cs typeface="IBM Plex Sans"/>
                <a:sym typeface="IBM Plex Sans"/>
              </a:rPr>
              <a:t>For the Individual</a:t>
            </a:r>
            <a:endParaRPr/>
          </a:p>
        </p:txBody>
      </p:sp>
      <p:sp>
        <p:nvSpPr>
          <p:cNvPr id="280" name="Google Shape;280;p8"/>
          <p:cNvSpPr txBox="1"/>
          <p:nvPr/>
        </p:nvSpPr>
        <p:spPr>
          <a:xfrm>
            <a:off x="10515600" y="3976002"/>
            <a:ext cx="6186602"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Career Asset:</a:t>
            </a:r>
            <a:r>
              <a:rPr b="0" i="0" lang="en-US" sz="1800" u="none" cap="none" strike="noStrike">
                <a:solidFill>
                  <a:srgbClr val="15243D"/>
                </a:solidFill>
                <a:latin typeface="DM Sans"/>
                <a:ea typeface="DM Sans"/>
                <a:cs typeface="DM Sans"/>
                <a:sym typeface="DM Sans"/>
              </a:rPr>
              <a:t> Expands your network, your knowledge and skill sets, make you a  resource.</a:t>
            </a:r>
            <a:endParaRPr/>
          </a:p>
        </p:txBody>
      </p:sp>
      <p:sp>
        <p:nvSpPr>
          <p:cNvPr id="281" name="Google Shape;281;p8"/>
          <p:cNvSpPr txBox="1"/>
          <p:nvPr/>
        </p:nvSpPr>
        <p:spPr>
          <a:xfrm>
            <a:off x="10515581" y="5182448"/>
            <a:ext cx="6186602"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 Networking Is a Skill:</a:t>
            </a:r>
            <a:r>
              <a:rPr b="0" i="0" lang="en-US" sz="1800" u="none" cap="none" strike="noStrike">
                <a:solidFill>
                  <a:srgbClr val="15243D"/>
                </a:solidFill>
                <a:latin typeface="DM Sans"/>
                <a:ea typeface="DM Sans"/>
                <a:cs typeface="DM Sans"/>
                <a:sym typeface="DM Sans"/>
              </a:rPr>
              <a:t> Attracts opportunities organically if you work at it.</a:t>
            </a:r>
            <a:endParaRPr/>
          </a:p>
        </p:txBody>
      </p:sp>
      <p:sp>
        <p:nvSpPr>
          <p:cNvPr id="282" name="Google Shape;282;p8"/>
          <p:cNvSpPr txBox="1"/>
          <p:nvPr/>
        </p:nvSpPr>
        <p:spPr>
          <a:xfrm>
            <a:off x="10515600" y="6287386"/>
            <a:ext cx="6186602"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Personal Authority:</a:t>
            </a:r>
            <a:r>
              <a:rPr b="0" i="0" lang="en-US" sz="1800" u="none" cap="none" strike="noStrike">
                <a:solidFill>
                  <a:srgbClr val="15243D"/>
                </a:solidFill>
                <a:latin typeface="DM Sans"/>
                <a:ea typeface="DM Sans"/>
                <a:cs typeface="DM Sans"/>
                <a:sym typeface="DM Sans"/>
              </a:rPr>
              <a:t> Networking uncovers hidden talents, knowledge  and experience.</a:t>
            </a:r>
            <a:endParaRPr/>
          </a:p>
        </p:txBody>
      </p:sp>
      <p:sp>
        <p:nvSpPr>
          <p:cNvPr id="283" name="Google Shape;283;p8"/>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EAEAEA"/>
                </a:solidFill>
                <a:latin typeface="IBM Plex Sans Medium"/>
                <a:ea typeface="IBM Plex Sans Medium"/>
                <a:cs typeface="IBM Plex Sans Medium"/>
                <a:sym typeface="IBM Plex Sans Medium"/>
              </a:rPr>
              <a:t>The Human ROI</a:t>
            </a:r>
            <a:endParaRPr/>
          </a:p>
        </p:txBody>
      </p:sp>
      <p:sp>
        <p:nvSpPr>
          <p:cNvPr id="284" name="Google Shape;284;p8"/>
          <p:cNvSpPr txBox="1"/>
          <p:nvPr/>
        </p:nvSpPr>
        <p:spPr>
          <a:xfrm>
            <a:off x="1143000" y="8881593"/>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EAEAEA"/>
                </a:solidFill>
                <a:latin typeface="Montserrat"/>
                <a:ea typeface="Montserrat"/>
                <a:cs typeface="Montserrat"/>
                <a:sym typeface="Montserrat"/>
              </a:rPr>
              <a:t>CHAMP Digital</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292" name="Shape 292"/>
        <p:cNvGrpSpPr/>
        <p:nvPr/>
      </p:nvGrpSpPr>
      <p:grpSpPr>
        <a:xfrm>
          <a:off x="0" y="0"/>
          <a:ext cx="0" cy="0"/>
          <a:chOff x="0" y="0"/>
          <a:chExt cx="0" cy="0"/>
        </a:xfrm>
      </p:grpSpPr>
      <p:sp>
        <p:nvSpPr>
          <p:cNvPr descr="image.png" id="293" name="Google Shape;293;p9"/>
          <p:cNvSpPr/>
          <p:nvPr/>
        </p:nvSpPr>
        <p:spPr>
          <a:xfrm>
            <a:off x="1143000" y="8747131"/>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3">
              <a:alphaModFix/>
            </a:blip>
            <a:stretch>
              <a:fillRect b="-1538" l="0" r="0" t="0"/>
            </a:stretch>
          </a:blipFill>
          <a:ln>
            <a:noFill/>
          </a:ln>
        </p:spPr>
      </p:sp>
      <p:sp>
        <p:nvSpPr>
          <p:cNvPr id="294" name="Google Shape;294;p9"/>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001129"/>
          </a:solidFill>
          <a:ln>
            <a:noFill/>
          </a:ln>
        </p:spPr>
      </p:sp>
      <p:sp>
        <p:nvSpPr>
          <p:cNvPr id="295" name="Google Shape;295;p9"/>
          <p:cNvSpPr txBox="1"/>
          <p:nvPr/>
        </p:nvSpPr>
        <p:spPr>
          <a:xfrm>
            <a:off x="2137500" y="2287886"/>
            <a:ext cx="14455654" cy="4806229"/>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1950" u="sng" cap="none" strike="noStrike">
                <a:solidFill>
                  <a:srgbClr val="15243D"/>
                </a:solidFill>
                <a:latin typeface="DM Sans"/>
                <a:ea typeface="DM Sans"/>
                <a:cs typeface="DM Sans"/>
                <a:sym typeface="DM Sans"/>
              </a:rPr>
              <a:t>Content:</a:t>
            </a:r>
            <a:r>
              <a:rPr b="0" i="0" lang="en-US" sz="1950" u="sng" cap="none" strike="noStrike">
                <a:solidFill>
                  <a:srgbClr val="15243D"/>
                </a:solidFill>
                <a:latin typeface="DM Sans"/>
                <a:ea typeface="DM Sans"/>
                <a:cs typeface="DM Sans"/>
                <a:sym typeface="DM Sans"/>
              </a:rPr>
              <a:t> How do I to create a culture that encourages employees to share their ideas and skill sets?</a:t>
            </a:r>
            <a:endParaRPr/>
          </a:p>
          <a:p>
            <a:pPr indent="0" lvl="0" marL="0" marR="0" rtl="0" algn="l">
              <a:lnSpc>
                <a:spcPct val="129230"/>
              </a:lnSpc>
              <a:spcBef>
                <a:spcPts val="0"/>
              </a:spcBef>
              <a:spcAft>
                <a:spcPts val="0"/>
              </a:spcAft>
              <a:buNone/>
            </a:pPr>
            <a:r>
              <a:t/>
            </a:r>
            <a:endParaRPr b="0" i="0" sz="1950" u="sng" cap="none" strike="noStrike">
              <a:solidFill>
                <a:srgbClr val="15243D"/>
              </a:solidFill>
              <a:latin typeface="DM Sans"/>
              <a:ea typeface="DM Sans"/>
              <a:cs typeface="DM Sans"/>
              <a:sym typeface="DM Sans"/>
            </a:endParaRPr>
          </a:p>
          <a:p>
            <a:pPr indent="0" lvl="0" marL="0" marR="0" rtl="0" algn="l">
              <a:lnSpc>
                <a:spcPct val="120000"/>
              </a:lnSpc>
              <a:spcBef>
                <a:spcPts val="0"/>
              </a:spcBef>
              <a:spcAft>
                <a:spcPts val="0"/>
              </a:spcAft>
              <a:buNone/>
            </a:pPr>
            <a:r>
              <a:rPr b="1" i="0" lang="en-US" sz="1650" u="none" cap="none" strike="noStrike">
                <a:solidFill>
                  <a:srgbClr val="15243D"/>
                </a:solidFill>
                <a:latin typeface="DM Sans"/>
                <a:ea typeface="DM Sans"/>
                <a:cs typeface="DM Sans"/>
                <a:sym typeface="DM Sans"/>
              </a:rPr>
              <a:t>An Open Content Forum</a:t>
            </a:r>
            <a:r>
              <a:rPr b="0" i="0" lang="en-US" sz="1650" u="none" cap="none" strike="noStrike">
                <a:solidFill>
                  <a:srgbClr val="15243D"/>
                </a:solidFill>
                <a:latin typeface="DM Sans"/>
                <a:ea typeface="DM Sans"/>
                <a:cs typeface="DM Sans"/>
                <a:sym typeface="DM Sans"/>
              </a:rPr>
              <a:t>: Create a centralized hub (like a dedicated Slack channel, and fill it with open prompts.  Let employees choose what resonates with them and encourage them to engage by sharing your own thoughts. This opens conversations, allows for you to see where hidden strengths could lie within the team. </a:t>
            </a:r>
            <a:endParaRPr/>
          </a:p>
          <a:p>
            <a:pPr indent="0" lvl="0" marL="0" marR="0" rtl="0" algn="l">
              <a:lnSpc>
                <a:spcPct val="152727"/>
              </a:lnSpc>
              <a:spcBef>
                <a:spcPts val="0"/>
              </a:spcBef>
              <a:spcAft>
                <a:spcPts val="0"/>
              </a:spcAft>
              <a:buNone/>
            </a:pPr>
            <a:r>
              <a:t/>
            </a:r>
            <a:endParaRPr b="0" i="0" sz="1650" u="none" cap="none" strike="noStrike">
              <a:solidFill>
                <a:srgbClr val="15243D"/>
              </a:solidFill>
              <a:latin typeface="DM Sans"/>
              <a:ea typeface="DM Sans"/>
              <a:cs typeface="DM Sans"/>
              <a:sym typeface="DM Sans"/>
            </a:endParaRPr>
          </a:p>
          <a:p>
            <a:pPr indent="0" lvl="0" marL="0" marR="0" rtl="0" algn="l">
              <a:lnSpc>
                <a:spcPct val="120000"/>
              </a:lnSpc>
              <a:spcBef>
                <a:spcPts val="0"/>
              </a:spcBef>
              <a:spcAft>
                <a:spcPts val="0"/>
              </a:spcAft>
              <a:buNone/>
            </a:pPr>
            <a:r>
              <a:rPr b="1" i="0" lang="en-US" sz="1650" u="none" cap="none" strike="noStrike">
                <a:solidFill>
                  <a:srgbClr val="15243D"/>
                </a:solidFill>
                <a:latin typeface="DM Sans"/>
                <a:ea typeface="DM Sans"/>
                <a:cs typeface="DM Sans"/>
                <a:sym typeface="DM Sans"/>
              </a:rPr>
              <a:t>Thought Leadership:</a:t>
            </a:r>
            <a:r>
              <a:rPr b="0" i="0" lang="en-US" sz="1650" u="none" cap="none" strike="noStrike">
                <a:solidFill>
                  <a:srgbClr val="15243D"/>
                </a:solidFill>
                <a:latin typeface="DM Sans"/>
                <a:ea typeface="DM Sans"/>
                <a:cs typeface="DM Sans"/>
                <a:sym typeface="DM Sans"/>
              </a:rPr>
              <a:t> The above idea helps to identify employees who are passionate about their niche and in turn give them the opportunities to say write articles, speak at webinars, or guest on podcasts. Encourage your team to be ambassadors</a:t>
            </a:r>
            <a:endParaRPr/>
          </a:p>
          <a:p>
            <a:pPr indent="0" lvl="0" marL="0" marR="0" rtl="0" algn="l">
              <a:lnSpc>
                <a:spcPct val="152727"/>
              </a:lnSpc>
              <a:spcBef>
                <a:spcPts val="0"/>
              </a:spcBef>
              <a:spcAft>
                <a:spcPts val="0"/>
              </a:spcAft>
              <a:buNone/>
            </a:pPr>
            <a:r>
              <a:t/>
            </a:r>
            <a:endParaRPr b="0" i="0" sz="1650" u="none" cap="none" strike="noStrike">
              <a:solidFill>
                <a:srgbClr val="15243D"/>
              </a:solidFill>
              <a:latin typeface="DM Sans"/>
              <a:ea typeface="DM Sans"/>
              <a:cs typeface="DM Sans"/>
              <a:sym typeface="DM Sans"/>
            </a:endParaRPr>
          </a:p>
          <a:p>
            <a:pPr indent="0" lvl="0" marL="0" marR="0" rtl="0" algn="l">
              <a:lnSpc>
                <a:spcPct val="120000"/>
              </a:lnSpc>
              <a:spcBef>
                <a:spcPts val="0"/>
              </a:spcBef>
              <a:spcAft>
                <a:spcPts val="0"/>
              </a:spcAft>
              <a:buNone/>
            </a:pPr>
            <a:r>
              <a:rPr b="1" i="0" lang="en-US" sz="1650" u="none" cap="none" strike="noStrike">
                <a:solidFill>
                  <a:srgbClr val="15243D"/>
                </a:solidFill>
                <a:latin typeface="DM Sans"/>
                <a:ea typeface="DM Sans"/>
                <a:cs typeface="DM Sans"/>
                <a:sym typeface="DM Sans"/>
              </a:rPr>
              <a:t>The 80/20 Rule</a:t>
            </a:r>
            <a:r>
              <a:rPr b="0" i="0" lang="en-US" sz="1650" u="none" cap="none" strike="noStrike">
                <a:solidFill>
                  <a:srgbClr val="15243D"/>
                </a:solidFill>
                <a:latin typeface="DM Sans"/>
                <a:ea typeface="DM Sans"/>
                <a:cs typeface="DM Sans"/>
                <a:sym typeface="DM Sans"/>
              </a:rPr>
              <a:t>: Encourage employees to use their platforms to share 80% industry insights, personal learnings, or peer shout-outs, and only 20% direct company promotion.</a:t>
            </a:r>
            <a:endParaRPr/>
          </a:p>
          <a:p>
            <a:pPr indent="0" lvl="0" marL="0" marR="0" rtl="0" algn="l">
              <a:lnSpc>
                <a:spcPct val="152727"/>
              </a:lnSpc>
              <a:spcBef>
                <a:spcPts val="0"/>
              </a:spcBef>
              <a:spcAft>
                <a:spcPts val="0"/>
              </a:spcAft>
              <a:buNone/>
            </a:pPr>
            <a:r>
              <a:t/>
            </a:r>
            <a:endParaRPr b="0" i="0" sz="1650" u="none" cap="none" strike="noStrike">
              <a:solidFill>
                <a:srgbClr val="15243D"/>
              </a:solidFill>
              <a:latin typeface="DM Sans"/>
              <a:ea typeface="DM Sans"/>
              <a:cs typeface="DM Sans"/>
              <a:sym typeface="DM Sans"/>
            </a:endParaRPr>
          </a:p>
          <a:p>
            <a:pPr indent="0" lvl="0" marL="0" marR="0" rtl="0" algn="l">
              <a:lnSpc>
                <a:spcPct val="120000"/>
              </a:lnSpc>
              <a:spcBef>
                <a:spcPts val="0"/>
              </a:spcBef>
              <a:spcAft>
                <a:spcPts val="0"/>
              </a:spcAft>
              <a:buNone/>
            </a:pPr>
            <a:r>
              <a:rPr b="1" i="0" lang="en-US" sz="1650" u="none" cap="none" strike="noStrike">
                <a:solidFill>
                  <a:srgbClr val="15243D"/>
                </a:solidFill>
                <a:latin typeface="DM Sans"/>
                <a:ea typeface="DM Sans"/>
                <a:cs typeface="DM Sans"/>
                <a:sym typeface="DM Sans"/>
              </a:rPr>
              <a:t>Executive Vulnerability:</a:t>
            </a:r>
            <a:r>
              <a:rPr b="0" i="0" lang="en-US" sz="1650" u="none" cap="none" strike="noStrike">
                <a:solidFill>
                  <a:srgbClr val="15243D"/>
                </a:solidFill>
                <a:latin typeface="DM Sans"/>
                <a:ea typeface="DM Sans"/>
                <a:cs typeface="DM Sans"/>
                <a:sym typeface="DM Sans"/>
              </a:rPr>
              <a:t> When founders or C-suite executives share their own wins, challenges, or lessons learned on social media, it sets a precedent. It signals to the rest of the company that it is safe—and encouraged—to be human online.</a:t>
            </a:r>
            <a:endParaRPr/>
          </a:p>
          <a:p>
            <a:pPr indent="0" lvl="0" marL="0" marR="0" rtl="0" algn="l">
              <a:lnSpc>
                <a:spcPct val="152727"/>
              </a:lnSpc>
              <a:spcBef>
                <a:spcPts val="0"/>
              </a:spcBef>
              <a:spcAft>
                <a:spcPts val="0"/>
              </a:spcAft>
              <a:buNone/>
            </a:pPr>
            <a:r>
              <a:t/>
            </a:r>
            <a:endParaRPr b="0" i="0" sz="1650" u="none" cap="none" strike="noStrike">
              <a:solidFill>
                <a:srgbClr val="15243D"/>
              </a:solidFill>
              <a:latin typeface="DM Sans"/>
              <a:ea typeface="DM Sans"/>
              <a:cs typeface="DM Sans"/>
              <a:sym typeface="DM Sans"/>
            </a:endParaRPr>
          </a:p>
          <a:p>
            <a:pPr indent="0" lvl="0" marL="0" marR="0" rtl="0" algn="l">
              <a:lnSpc>
                <a:spcPct val="120000"/>
              </a:lnSpc>
              <a:spcBef>
                <a:spcPts val="0"/>
              </a:spcBef>
              <a:spcAft>
                <a:spcPts val="0"/>
              </a:spcAft>
              <a:buNone/>
            </a:pPr>
            <a:r>
              <a:rPr b="1" i="0" lang="en-US" sz="1650" u="none" cap="none" strike="noStrike">
                <a:solidFill>
                  <a:srgbClr val="15243D"/>
                </a:solidFill>
                <a:latin typeface="DM Sans"/>
                <a:ea typeface="DM Sans"/>
                <a:cs typeface="DM Sans"/>
                <a:sym typeface="DM Sans"/>
              </a:rPr>
              <a:t>Celebrate Culture: </a:t>
            </a:r>
            <a:r>
              <a:rPr b="0" i="0" lang="en-US" sz="1650" u="none" cap="none" strike="noStrike">
                <a:solidFill>
                  <a:srgbClr val="15243D"/>
                </a:solidFill>
                <a:latin typeface="DM Sans"/>
                <a:ea typeface="DM Sans"/>
                <a:cs typeface="DM Sans"/>
                <a:sym typeface="DM Sans"/>
              </a:rPr>
              <a:t>LOUDLY. Create a space where teams not only can but WANT to brag about each other. Make a big deal out of work “wins”, promotions, and personal milestones.</a:t>
            </a:r>
            <a:endParaRPr/>
          </a:p>
        </p:txBody>
      </p:sp>
      <p:sp>
        <p:nvSpPr>
          <p:cNvPr id="296" name="Google Shape;296;p9"/>
          <p:cNvSpPr/>
          <p:nvPr/>
        </p:nvSpPr>
        <p:spPr>
          <a:xfrm>
            <a:off x="14454186" y="169267"/>
            <a:ext cx="2383633" cy="1588095"/>
          </a:xfrm>
          <a:custGeom>
            <a:rect b="b" l="l" r="r" t="t"/>
            <a:pathLst>
              <a:path extrusionOk="0" h="1588095" w="2383633">
                <a:moveTo>
                  <a:pt x="0" y="0"/>
                </a:moveTo>
                <a:lnTo>
                  <a:pt x="2383633" y="0"/>
                </a:lnTo>
                <a:lnTo>
                  <a:pt x="2383633" y="1588095"/>
                </a:lnTo>
                <a:lnTo>
                  <a:pt x="0" y="1588095"/>
                </a:lnTo>
                <a:lnTo>
                  <a:pt x="0" y="0"/>
                </a:lnTo>
                <a:close/>
              </a:path>
            </a:pathLst>
          </a:custGeom>
          <a:blipFill rotWithShape="1">
            <a:blip r:embed="rId4">
              <a:alphaModFix/>
            </a:blip>
            <a:stretch>
              <a:fillRect b="0" l="0" r="0" t="0"/>
            </a:stretch>
          </a:blipFill>
          <a:ln>
            <a:noFill/>
          </a:ln>
        </p:spPr>
      </p:sp>
      <p:sp>
        <p:nvSpPr>
          <p:cNvPr id="297" name="Google Shape;297;p9"/>
          <p:cNvSpPr txBox="1"/>
          <p:nvPr/>
        </p:nvSpPr>
        <p:spPr>
          <a:xfrm>
            <a:off x="2137500" y="8240290"/>
            <a:ext cx="10984500" cy="330900"/>
          </a:xfrm>
          <a:prstGeom prst="rect">
            <a:avLst/>
          </a:prstGeom>
          <a:noFill/>
          <a:ln>
            <a:noFill/>
          </a:ln>
        </p:spPr>
        <p:txBody>
          <a:bodyPr anchorCtr="0" anchor="t" bIns="0" lIns="0" spcFirstLastPara="1" rIns="0" wrap="square" tIns="0">
            <a:spAutoFit/>
          </a:bodyPr>
          <a:lstStyle/>
          <a:p>
            <a:pPr indent="0" lvl="0" marL="0" marR="0" rtl="0" algn="l">
              <a:lnSpc>
                <a:spcPct val="179990"/>
              </a:lnSpc>
              <a:spcBef>
                <a:spcPts val="0"/>
              </a:spcBef>
              <a:spcAft>
                <a:spcPts val="0"/>
              </a:spcAft>
              <a:buNone/>
            </a:pPr>
            <a:r>
              <a:rPr b="1" i="0" lang="en-US" sz="2149" u="none" cap="none" strike="noStrike">
                <a:solidFill>
                  <a:srgbClr val="8766D0"/>
                </a:solidFill>
                <a:latin typeface="DM Sans"/>
                <a:ea typeface="DM Sans"/>
                <a:cs typeface="DM Sans"/>
                <a:sym typeface="DM Sans"/>
              </a:rPr>
              <a:t>Key Points:</a:t>
            </a:r>
            <a:r>
              <a:rPr b="0" i="0" lang="en-US" sz="2149" u="none" cap="none" strike="noStrike">
                <a:solidFill>
                  <a:srgbClr val="8766D0"/>
                </a:solidFill>
                <a:latin typeface="DM Sans"/>
                <a:ea typeface="DM Sans"/>
                <a:cs typeface="DM Sans"/>
                <a:sym typeface="DM Sans"/>
              </a:rPr>
              <a:t> Provide guidelines, celebrate employee wins publicly, and lead by example</a:t>
            </a:r>
            <a:r>
              <a:rPr b="0" i="1" lang="en-US" sz="2149" u="none" cap="none" strike="noStrike">
                <a:solidFill>
                  <a:srgbClr val="8766D0"/>
                </a:solidFill>
                <a:latin typeface="Sansita"/>
                <a:ea typeface="Sansita"/>
                <a:cs typeface="Sansita"/>
                <a:sym typeface="Sansita"/>
              </a:rPr>
              <a:t>.</a:t>
            </a:r>
            <a:endParaRPr/>
          </a:p>
        </p:txBody>
      </p:sp>
      <p:sp>
        <p:nvSpPr>
          <p:cNvPr id="298" name="Google Shape;298;p9"/>
          <p:cNvSpPr txBox="1"/>
          <p:nvPr/>
        </p:nvSpPr>
        <p:spPr>
          <a:xfrm>
            <a:off x="16530650" y="8911701"/>
            <a:ext cx="6144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09 / 14</a:t>
            </a:r>
            <a:endParaRPr/>
          </a:p>
        </p:txBody>
      </p:sp>
      <p:sp>
        <p:nvSpPr>
          <p:cNvPr id="299" name="Google Shape;299;p9"/>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Empowering the Team</a:t>
            </a:r>
            <a:endParaRPr/>
          </a:p>
        </p:txBody>
      </p:sp>
      <p:sp>
        <p:nvSpPr>
          <p:cNvPr id="300" name="Google Shape;300;p9"/>
          <p:cNvSpPr txBox="1"/>
          <p:nvPr/>
        </p:nvSpPr>
        <p:spPr>
          <a:xfrm>
            <a:off x="1143000" y="8884043"/>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308" name="Shape 308"/>
        <p:cNvGrpSpPr/>
        <p:nvPr/>
      </p:nvGrpSpPr>
      <p:grpSpPr>
        <a:xfrm>
          <a:off x="0" y="0"/>
          <a:ext cx="0" cy="0"/>
          <a:chOff x="0" y="0"/>
          <a:chExt cx="0" cy="0"/>
        </a:xfrm>
      </p:grpSpPr>
      <p:sp>
        <p:nvSpPr>
          <p:cNvPr descr="image.png" id="309" name="Google Shape;309;p10"/>
          <p:cNvSpPr/>
          <p:nvPr/>
        </p:nvSpPr>
        <p:spPr>
          <a:xfrm>
            <a:off x="1004135" y="5901566"/>
            <a:ext cx="7715250" cy="1335881"/>
          </a:xfrm>
          <a:custGeom>
            <a:rect b="b" l="l" r="r" t="t"/>
            <a:pathLst>
              <a:path extrusionOk="0" h="1781175" w="10287000">
                <a:moveTo>
                  <a:pt x="0" y="0"/>
                </a:moveTo>
                <a:lnTo>
                  <a:pt x="10287000" y="0"/>
                </a:lnTo>
                <a:lnTo>
                  <a:pt x="10287000" y="1781175"/>
                </a:lnTo>
                <a:lnTo>
                  <a:pt x="0" y="1781175"/>
                </a:lnTo>
                <a:lnTo>
                  <a:pt x="0" y="0"/>
                </a:lnTo>
                <a:close/>
              </a:path>
            </a:pathLst>
          </a:custGeom>
          <a:blipFill rotWithShape="1">
            <a:blip r:embed="rId3">
              <a:alphaModFix/>
            </a:blip>
            <a:stretch>
              <a:fillRect b="-534" l="0" r="0" t="0"/>
            </a:stretch>
          </a:blipFill>
          <a:ln>
            <a:noFill/>
          </a:ln>
        </p:spPr>
      </p:sp>
      <p:sp>
        <p:nvSpPr>
          <p:cNvPr descr="image.png" id="310" name="Google Shape;310;p10"/>
          <p:cNvSpPr/>
          <p:nvPr/>
        </p:nvSpPr>
        <p:spPr>
          <a:xfrm>
            <a:off x="1143000" y="848915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4">
              <a:alphaModFix/>
            </a:blip>
            <a:stretch>
              <a:fillRect b="-1538" l="0" r="0" t="0"/>
            </a:stretch>
          </a:blipFill>
          <a:ln>
            <a:noFill/>
          </a:ln>
        </p:spPr>
      </p:sp>
      <p:sp>
        <p:nvSpPr>
          <p:cNvPr id="311" name="Google Shape;311;p10"/>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8766D0"/>
          </a:solidFill>
          <a:ln>
            <a:noFill/>
          </a:ln>
        </p:spPr>
      </p:sp>
      <p:sp>
        <p:nvSpPr>
          <p:cNvPr id="312" name="Google Shape;312;p10"/>
          <p:cNvSpPr/>
          <p:nvPr/>
        </p:nvSpPr>
        <p:spPr>
          <a:xfrm>
            <a:off x="9144000" y="4253075"/>
            <a:ext cx="652979" cy="467696"/>
          </a:xfrm>
          <a:custGeom>
            <a:rect b="b" l="l" r="r" t="t"/>
            <a:pathLst>
              <a:path extrusionOk="0" h="467696" w="652979">
                <a:moveTo>
                  <a:pt x="0" y="0"/>
                </a:moveTo>
                <a:lnTo>
                  <a:pt x="652979" y="0"/>
                </a:lnTo>
                <a:lnTo>
                  <a:pt x="652979" y="467696"/>
                </a:lnTo>
                <a:lnTo>
                  <a:pt x="0" y="467696"/>
                </a:lnTo>
                <a:lnTo>
                  <a:pt x="0" y="0"/>
                </a:lnTo>
                <a:close/>
              </a:path>
            </a:pathLst>
          </a:custGeom>
          <a:blipFill rotWithShape="1">
            <a:blip r:embed="rId5">
              <a:alphaModFix/>
            </a:blip>
            <a:stretch>
              <a:fillRect b="0" l="0" r="0" t="0"/>
            </a:stretch>
          </a:blipFill>
          <a:ln>
            <a:noFill/>
          </a:ln>
        </p:spPr>
      </p:sp>
      <p:sp>
        <p:nvSpPr>
          <p:cNvPr id="313" name="Google Shape;313;p10"/>
          <p:cNvSpPr/>
          <p:nvPr/>
        </p:nvSpPr>
        <p:spPr>
          <a:xfrm>
            <a:off x="9144000" y="5501821"/>
            <a:ext cx="750198" cy="538267"/>
          </a:xfrm>
          <a:custGeom>
            <a:rect b="b" l="l" r="r" t="t"/>
            <a:pathLst>
              <a:path extrusionOk="0" h="538267" w="750198">
                <a:moveTo>
                  <a:pt x="0" y="0"/>
                </a:moveTo>
                <a:lnTo>
                  <a:pt x="750198" y="0"/>
                </a:lnTo>
                <a:lnTo>
                  <a:pt x="750198" y="538267"/>
                </a:lnTo>
                <a:lnTo>
                  <a:pt x="0" y="538267"/>
                </a:lnTo>
                <a:lnTo>
                  <a:pt x="0" y="0"/>
                </a:lnTo>
                <a:close/>
              </a:path>
            </a:pathLst>
          </a:custGeom>
          <a:blipFill rotWithShape="1">
            <a:blip r:embed="rId6">
              <a:alphaModFix/>
            </a:blip>
            <a:stretch>
              <a:fillRect b="0" l="0" r="0" t="0"/>
            </a:stretch>
          </a:blipFill>
          <a:ln>
            <a:noFill/>
          </a:ln>
        </p:spPr>
      </p:sp>
      <p:sp>
        <p:nvSpPr>
          <p:cNvPr id="314" name="Google Shape;314;p10"/>
          <p:cNvSpPr/>
          <p:nvPr/>
        </p:nvSpPr>
        <p:spPr>
          <a:xfrm>
            <a:off x="9259178" y="6820822"/>
            <a:ext cx="569744" cy="602107"/>
          </a:xfrm>
          <a:custGeom>
            <a:rect b="b" l="l" r="r" t="t"/>
            <a:pathLst>
              <a:path extrusionOk="0" h="602107" w="569744">
                <a:moveTo>
                  <a:pt x="0" y="0"/>
                </a:moveTo>
                <a:lnTo>
                  <a:pt x="569744" y="0"/>
                </a:lnTo>
                <a:lnTo>
                  <a:pt x="569744" y="602108"/>
                </a:lnTo>
                <a:lnTo>
                  <a:pt x="0" y="602108"/>
                </a:lnTo>
                <a:lnTo>
                  <a:pt x="0" y="0"/>
                </a:lnTo>
                <a:close/>
              </a:path>
            </a:pathLst>
          </a:custGeom>
          <a:blipFill rotWithShape="1">
            <a:blip r:embed="rId7">
              <a:alphaModFix/>
            </a:blip>
            <a:stretch>
              <a:fillRect b="0" l="0" r="0" t="0"/>
            </a:stretch>
          </a:blipFill>
          <a:ln>
            <a:noFill/>
          </a:ln>
        </p:spPr>
      </p:sp>
      <p:sp>
        <p:nvSpPr>
          <p:cNvPr id="315" name="Google Shape;315;p10"/>
          <p:cNvSpPr txBox="1"/>
          <p:nvPr/>
        </p:nvSpPr>
        <p:spPr>
          <a:xfrm>
            <a:off x="16444912" y="8641556"/>
            <a:ext cx="7002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10 / 14</a:t>
            </a:r>
            <a:endParaRPr/>
          </a:p>
        </p:txBody>
      </p:sp>
      <p:sp>
        <p:nvSpPr>
          <p:cNvPr id="316" name="Google Shape;316;p10"/>
          <p:cNvSpPr txBox="1"/>
          <p:nvPr/>
        </p:nvSpPr>
        <p:spPr>
          <a:xfrm>
            <a:off x="1004135" y="3529184"/>
            <a:ext cx="5020647" cy="415804"/>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700" u="none" cap="none" strike="noStrike">
                <a:solidFill>
                  <a:srgbClr val="15243D"/>
                </a:solidFill>
                <a:latin typeface="IBM Plex Sans"/>
                <a:ea typeface="IBM Plex Sans"/>
                <a:cs typeface="IBM Plex Sans"/>
                <a:sym typeface="IBM Plex Sans"/>
              </a:rPr>
              <a:t> Personal Execution</a:t>
            </a:r>
            <a:endParaRPr/>
          </a:p>
        </p:txBody>
      </p:sp>
      <p:sp>
        <p:nvSpPr>
          <p:cNvPr id="317" name="Google Shape;317;p10"/>
          <p:cNvSpPr txBox="1"/>
          <p:nvPr/>
        </p:nvSpPr>
        <p:spPr>
          <a:xfrm>
            <a:off x="1073477" y="4058955"/>
            <a:ext cx="7854296" cy="1205103"/>
          </a:xfrm>
          <a:prstGeom prst="rect">
            <a:avLst/>
          </a:prstGeom>
          <a:noFill/>
          <a:ln>
            <a:noFill/>
          </a:ln>
        </p:spPr>
        <p:txBody>
          <a:bodyPr anchorCtr="0" anchor="t" bIns="0" lIns="0" spcFirstLastPara="1" rIns="0" wrap="square" tIns="0">
            <a:spAutoFit/>
          </a:bodyPr>
          <a:lstStyle/>
          <a:p>
            <a:pPr indent="0" lvl="0" marL="0" marR="0" rtl="0" algn="l">
              <a:lnSpc>
                <a:spcPct val="192056"/>
              </a:lnSpc>
              <a:spcBef>
                <a:spcPts val="0"/>
              </a:spcBef>
              <a:spcAft>
                <a:spcPts val="0"/>
              </a:spcAft>
              <a:buNone/>
            </a:pPr>
            <a:r>
              <a:rPr b="0" i="0" lang="en-US" sz="1687" u="none" cap="none" strike="noStrike">
                <a:solidFill>
                  <a:srgbClr val="15243D"/>
                </a:solidFill>
                <a:latin typeface="DM Sans"/>
                <a:ea typeface="DM Sans"/>
                <a:cs typeface="DM Sans"/>
                <a:sym typeface="DM Sans"/>
              </a:rPr>
              <a:t>Unlocking talents allows you to be an educational resource in your field. You have to practice this! Consistent strategy and intention work far better than random  execution. </a:t>
            </a:r>
            <a:endParaRPr/>
          </a:p>
        </p:txBody>
      </p:sp>
      <p:sp>
        <p:nvSpPr>
          <p:cNvPr id="318" name="Google Shape;318;p10"/>
          <p:cNvSpPr txBox="1"/>
          <p:nvPr/>
        </p:nvSpPr>
        <p:spPr>
          <a:xfrm>
            <a:off x="1464526" y="5841863"/>
            <a:ext cx="7072198" cy="310725"/>
          </a:xfrm>
          <a:prstGeom prst="rect">
            <a:avLst/>
          </a:prstGeom>
          <a:noFill/>
          <a:ln>
            <a:noFill/>
          </a:ln>
        </p:spPr>
        <p:txBody>
          <a:bodyPr anchorCtr="0" anchor="t" bIns="0" lIns="0" spcFirstLastPara="1" rIns="0" wrap="square" tIns="0">
            <a:spAutoFit/>
          </a:bodyPr>
          <a:lstStyle/>
          <a:p>
            <a:pPr indent="0" lvl="0" marL="0" marR="0" rtl="0" algn="l">
              <a:lnSpc>
                <a:spcPct val="179958"/>
              </a:lnSpc>
              <a:spcBef>
                <a:spcPts val="0"/>
              </a:spcBef>
              <a:spcAft>
                <a:spcPts val="0"/>
              </a:spcAft>
              <a:buNone/>
            </a:pPr>
            <a:r>
              <a:rPr b="1" i="0" lang="en-US" sz="1462" u="none" cap="none" strike="noStrike">
                <a:solidFill>
                  <a:srgbClr val="EAEAEA"/>
                </a:solidFill>
                <a:latin typeface="Montserrat"/>
                <a:ea typeface="Montserrat"/>
                <a:cs typeface="Montserrat"/>
                <a:sym typeface="Montserrat"/>
              </a:rPr>
              <a:t>NOTE</a:t>
            </a:r>
            <a:endParaRPr/>
          </a:p>
        </p:txBody>
      </p:sp>
      <p:sp>
        <p:nvSpPr>
          <p:cNvPr id="319" name="Google Shape;319;p10"/>
          <p:cNvSpPr txBox="1"/>
          <p:nvPr/>
        </p:nvSpPr>
        <p:spPr>
          <a:xfrm>
            <a:off x="1325661" y="6199823"/>
            <a:ext cx="6700391" cy="517405"/>
          </a:xfrm>
          <a:prstGeom prst="rect">
            <a:avLst/>
          </a:prstGeom>
          <a:noFill/>
          <a:ln>
            <a:noFill/>
          </a:ln>
        </p:spPr>
        <p:txBody>
          <a:bodyPr anchorCtr="0" anchor="t" bIns="0" lIns="0" spcFirstLastPara="1" rIns="0" wrap="square" tIns="0">
            <a:spAutoFit/>
          </a:bodyPr>
          <a:lstStyle/>
          <a:p>
            <a:pPr indent="0" lvl="0" marL="0" marR="0" rtl="0" algn="l">
              <a:lnSpc>
                <a:spcPct val="179935"/>
              </a:lnSpc>
              <a:spcBef>
                <a:spcPts val="0"/>
              </a:spcBef>
              <a:spcAft>
                <a:spcPts val="0"/>
              </a:spcAft>
              <a:buNone/>
            </a:pPr>
            <a:r>
              <a:rPr b="0" i="0" lang="en-US" sz="2462" u="none" cap="none" strike="noStrike">
                <a:solidFill>
                  <a:srgbClr val="15243D"/>
                </a:solidFill>
                <a:latin typeface="DM Sans"/>
                <a:ea typeface="DM Sans"/>
                <a:cs typeface="DM Sans"/>
                <a:sym typeface="DM Sans"/>
              </a:rPr>
              <a:t>Progress always works better than perfection. </a:t>
            </a:r>
            <a:endParaRPr/>
          </a:p>
        </p:txBody>
      </p:sp>
      <p:sp>
        <p:nvSpPr>
          <p:cNvPr id="320" name="Google Shape;320;p10"/>
          <p:cNvSpPr txBox="1"/>
          <p:nvPr/>
        </p:nvSpPr>
        <p:spPr>
          <a:xfrm>
            <a:off x="10072688" y="4035028"/>
            <a:ext cx="7072198"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Share Your Journey:</a:t>
            </a:r>
            <a:r>
              <a:rPr b="0" i="0" lang="en-US" sz="1800" u="none" cap="none" strike="noStrike">
                <a:solidFill>
                  <a:srgbClr val="15243D"/>
                </a:solidFill>
                <a:latin typeface="DM Sans"/>
                <a:ea typeface="DM Sans"/>
                <a:cs typeface="DM Sans"/>
                <a:sym typeface="DM Sans"/>
              </a:rPr>
              <a:t> Share your personal stories, pivots, and lessons. Stories hold a lot of weight in building trust. </a:t>
            </a:r>
            <a:endParaRPr/>
          </a:p>
        </p:txBody>
      </p:sp>
      <p:sp>
        <p:nvSpPr>
          <p:cNvPr id="321" name="Google Shape;321;p10"/>
          <p:cNvSpPr txBox="1"/>
          <p:nvPr/>
        </p:nvSpPr>
        <p:spPr>
          <a:xfrm>
            <a:off x="10072630" y="5143376"/>
            <a:ext cx="7072198" cy="1213123"/>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Engage Actively:</a:t>
            </a:r>
            <a:r>
              <a:rPr b="0" i="0" lang="en-US" sz="1800" u="none" cap="none" strike="noStrike">
                <a:solidFill>
                  <a:srgbClr val="15243D"/>
                </a:solidFill>
                <a:latin typeface="DM Sans"/>
                <a:ea typeface="DM Sans"/>
                <a:cs typeface="DM Sans"/>
                <a:sym typeface="DM Sans"/>
              </a:rPr>
              <a:t> Contribute real perspectives to industry leaders and networks. Stop posting randomly and  into empty voids. Comments that add value will increase trust..</a:t>
            </a:r>
            <a:endParaRPr/>
          </a:p>
        </p:txBody>
      </p:sp>
      <p:sp>
        <p:nvSpPr>
          <p:cNvPr id="322" name="Google Shape;322;p10"/>
          <p:cNvSpPr txBox="1"/>
          <p:nvPr/>
        </p:nvSpPr>
        <p:spPr>
          <a:xfrm>
            <a:off x="10072630" y="6670824"/>
            <a:ext cx="7072198" cy="797328"/>
          </a:xfrm>
          <a:prstGeom prst="rect">
            <a:avLst/>
          </a:prstGeom>
          <a:noFill/>
          <a:ln>
            <a:noFill/>
          </a:ln>
        </p:spPr>
        <p:txBody>
          <a:bodyPr anchorCtr="0" anchor="t" bIns="0" lIns="0" spcFirstLastPara="1" rIns="0" wrap="square" tIns="0">
            <a:spAutoFit/>
          </a:bodyPr>
          <a:lstStyle/>
          <a:p>
            <a:pPr indent="0" lvl="0" marL="0" marR="0" rtl="0" algn="l">
              <a:lnSpc>
                <a:spcPct val="180000"/>
              </a:lnSpc>
              <a:spcBef>
                <a:spcPts val="0"/>
              </a:spcBef>
              <a:spcAft>
                <a:spcPts val="0"/>
              </a:spcAft>
              <a:buNone/>
            </a:pPr>
            <a:r>
              <a:rPr b="1" i="0" lang="en-US" sz="1800" u="none" cap="none" strike="noStrike">
                <a:solidFill>
                  <a:srgbClr val="15243D"/>
                </a:solidFill>
                <a:latin typeface="DM Sans"/>
                <a:ea typeface="DM Sans"/>
                <a:cs typeface="DM Sans"/>
                <a:sym typeface="DM Sans"/>
              </a:rPr>
              <a:t>Pace Over Polish:</a:t>
            </a:r>
            <a:r>
              <a:rPr b="0" i="0" lang="en-US" sz="1800" u="none" cap="none" strike="noStrike">
                <a:solidFill>
                  <a:srgbClr val="15243D"/>
                </a:solidFill>
                <a:latin typeface="DM Sans"/>
                <a:ea typeface="DM Sans"/>
                <a:cs typeface="DM Sans"/>
                <a:sym typeface="DM Sans"/>
              </a:rPr>
              <a:t> Establish a weekly routine to check in on your networks. </a:t>
            </a:r>
            <a:endParaRPr/>
          </a:p>
        </p:txBody>
      </p:sp>
      <p:sp>
        <p:nvSpPr>
          <p:cNvPr id="323" name="Google Shape;323;p10"/>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Platform Strategies to Amplify</a:t>
            </a:r>
            <a:endParaRPr/>
          </a:p>
        </p:txBody>
      </p:sp>
      <p:sp>
        <p:nvSpPr>
          <p:cNvPr id="324" name="Google Shape;324;p10"/>
          <p:cNvSpPr txBox="1"/>
          <p:nvPr/>
        </p:nvSpPr>
        <p:spPr>
          <a:xfrm>
            <a:off x="1143000" y="8641518"/>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332" name="Shape 332"/>
        <p:cNvGrpSpPr/>
        <p:nvPr/>
      </p:nvGrpSpPr>
      <p:grpSpPr>
        <a:xfrm>
          <a:off x="0" y="0"/>
          <a:ext cx="0" cy="0"/>
          <a:chOff x="0" y="0"/>
          <a:chExt cx="0" cy="0"/>
        </a:xfrm>
      </p:grpSpPr>
      <p:sp>
        <p:nvSpPr>
          <p:cNvPr id="333" name="Google Shape;333;p11"/>
          <p:cNvSpPr/>
          <p:nvPr/>
        </p:nvSpPr>
        <p:spPr>
          <a:xfrm>
            <a:off x="12580838" y="1407229"/>
            <a:ext cx="3984824" cy="3863411"/>
          </a:xfrm>
          <a:custGeom>
            <a:rect b="b" l="l" r="r" t="t"/>
            <a:pathLst>
              <a:path extrusionOk="0" h="3863411" w="3984824">
                <a:moveTo>
                  <a:pt x="0" y="0"/>
                </a:moveTo>
                <a:lnTo>
                  <a:pt x="3984824" y="0"/>
                </a:lnTo>
                <a:lnTo>
                  <a:pt x="3984824" y="3863411"/>
                </a:lnTo>
                <a:lnTo>
                  <a:pt x="0" y="3863411"/>
                </a:lnTo>
                <a:lnTo>
                  <a:pt x="0" y="0"/>
                </a:lnTo>
                <a:close/>
              </a:path>
            </a:pathLst>
          </a:custGeom>
          <a:blipFill rotWithShape="1">
            <a:blip r:embed="rId3">
              <a:alphaModFix/>
            </a:blip>
            <a:stretch>
              <a:fillRect b="0" l="-44511" r="0" t="0"/>
            </a:stretch>
          </a:blipFill>
          <a:ln>
            <a:noFill/>
          </a:ln>
        </p:spPr>
      </p:sp>
      <p:sp>
        <p:nvSpPr>
          <p:cNvPr id="334" name="Google Shape;334;p11"/>
          <p:cNvSpPr/>
          <p:nvPr/>
        </p:nvSpPr>
        <p:spPr>
          <a:xfrm>
            <a:off x="1167847" y="1566605"/>
            <a:ext cx="5551005" cy="3704034"/>
          </a:xfrm>
          <a:custGeom>
            <a:rect b="b" l="l" r="r" t="t"/>
            <a:pathLst>
              <a:path extrusionOk="0" h="3704034" w="5551005">
                <a:moveTo>
                  <a:pt x="0" y="0"/>
                </a:moveTo>
                <a:lnTo>
                  <a:pt x="5551006" y="0"/>
                </a:lnTo>
                <a:lnTo>
                  <a:pt x="5551006" y="3704035"/>
                </a:lnTo>
                <a:lnTo>
                  <a:pt x="0" y="3704035"/>
                </a:lnTo>
                <a:lnTo>
                  <a:pt x="0" y="0"/>
                </a:lnTo>
                <a:close/>
              </a:path>
            </a:pathLst>
          </a:custGeom>
          <a:blipFill rotWithShape="1">
            <a:blip r:embed="rId4">
              <a:alphaModFix/>
            </a:blip>
            <a:stretch>
              <a:fillRect b="0" l="0" r="0" t="0"/>
            </a:stretch>
          </a:blipFill>
          <a:ln>
            <a:noFill/>
          </a:ln>
        </p:spPr>
      </p:sp>
      <p:sp>
        <p:nvSpPr>
          <p:cNvPr descr="image.png" id="335" name="Google Shape;335;p11"/>
          <p:cNvSpPr/>
          <p:nvPr/>
        </p:nvSpPr>
        <p:spPr>
          <a:xfrm>
            <a:off x="1143000" y="4050506"/>
            <a:ext cx="5143500" cy="3007519"/>
          </a:xfrm>
          <a:custGeom>
            <a:rect b="b" l="l" r="r" t="t"/>
            <a:pathLst>
              <a:path extrusionOk="0" h="4010025" w="6858000">
                <a:moveTo>
                  <a:pt x="0" y="0"/>
                </a:moveTo>
                <a:lnTo>
                  <a:pt x="6858000" y="0"/>
                </a:lnTo>
                <a:lnTo>
                  <a:pt x="6858000" y="4010025"/>
                </a:lnTo>
                <a:lnTo>
                  <a:pt x="0" y="4010025"/>
                </a:lnTo>
                <a:lnTo>
                  <a:pt x="0" y="0"/>
                </a:lnTo>
                <a:close/>
              </a:path>
            </a:pathLst>
          </a:custGeom>
          <a:blipFill rotWithShape="1">
            <a:blip r:embed="rId5">
              <a:alphaModFix/>
            </a:blip>
            <a:stretch>
              <a:fillRect b="-237" l="0" r="0" t="0"/>
            </a:stretch>
          </a:blipFill>
          <a:ln>
            <a:noFill/>
          </a:ln>
        </p:spPr>
      </p:sp>
      <p:sp>
        <p:nvSpPr>
          <p:cNvPr id="336" name="Google Shape;336;p11"/>
          <p:cNvSpPr/>
          <p:nvPr/>
        </p:nvSpPr>
        <p:spPr>
          <a:xfrm>
            <a:off x="7099609" y="1810274"/>
            <a:ext cx="4089011" cy="2726007"/>
          </a:xfrm>
          <a:custGeom>
            <a:rect b="b" l="l" r="r" t="t"/>
            <a:pathLst>
              <a:path extrusionOk="0" h="2726007" w="4089011">
                <a:moveTo>
                  <a:pt x="0" y="0"/>
                </a:moveTo>
                <a:lnTo>
                  <a:pt x="4089011" y="0"/>
                </a:lnTo>
                <a:lnTo>
                  <a:pt x="4089011" y="2726007"/>
                </a:lnTo>
                <a:lnTo>
                  <a:pt x="0" y="2726007"/>
                </a:lnTo>
                <a:lnTo>
                  <a:pt x="0" y="0"/>
                </a:lnTo>
                <a:close/>
              </a:path>
            </a:pathLst>
          </a:custGeom>
          <a:blipFill rotWithShape="1">
            <a:blip r:embed="rId6">
              <a:alphaModFix/>
            </a:blip>
            <a:stretch>
              <a:fillRect b="0" l="0" r="0" t="0"/>
            </a:stretch>
          </a:blipFill>
          <a:ln>
            <a:noFill/>
          </a:ln>
        </p:spPr>
      </p:sp>
      <p:sp>
        <p:nvSpPr>
          <p:cNvPr descr="image.png" id="337" name="Google Shape;337;p11"/>
          <p:cNvSpPr/>
          <p:nvPr/>
        </p:nvSpPr>
        <p:spPr>
          <a:xfrm>
            <a:off x="6572250" y="4050506"/>
            <a:ext cx="5143500" cy="3007519"/>
          </a:xfrm>
          <a:custGeom>
            <a:rect b="b" l="l" r="r" t="t"/>
            <a:pathLst>
              <a:path extrusionOk="0" h="4010025" w="6858000">
                <a:moveTo>
                  <a:pt x="0" y="0"/>
                </a:moveTo>
                <a:lnTo>
                  <a:pt x="6858000" y="0"/>
                </a:lnTo>
                <a:lnTo>
                  <a:pt x="6858000" y="4010025"/>
                </a:lnTo>
                <a:lnTo>
                  <a:pt x="0" y="4010025"/>
                </a:lnTo>
                <a:lnTo>
                  <a:pt x="0" y="0"/>
                </a:lnTo>
                <a:close/>
              </a:path>
            </a:pathLst>
          </a:custGeom>
          <a:blipFill rotWithShape="1">
            <a:blip r:embed="rId5">
              <a:alphaModFix/>
            </a:blip>
            <a:stretch>
              <a:fillRect b="-237" l="0" r="0" t="0"/>
            </a:stretch>
          </a:blipFill>
          <a:ln>
            <a:noFill/>
          </a:ln>
        </p:spPr>
      </p:sp>
      <p:sp>
        <p:nvSpPr>
          <p:cNvPr descr="image.png" id="338" name="Google Shape;338;p11"/>
          <p:cNvSpPr/>
          <p:nvPr/>
        </p:nvSpPr>
        <p:spPr>
          <a:xfrm>
            <a:off x="12001500" y="4050506"/>
            <a:ext cx="5143500" cy="3007519"/>
          </a:xfrm>
          <a:custGeom>
            <a:rect b="b" l="l" r="r" t="t"/>
            <a:pathLst>
              <a:path extrusionOk="0" h="4010025" w="6858000">
                <a:moveTo>
                  <a:pt x="0" y="0"/>
                </a:moveTo>
                <a:lnTo>
                  <a:pt x="6858000" y="0"/>
                </a:lnTo>
                <a:lnTo>
                  <a:pt x="6858000" y="4010025"/>
                </a:lnTo>
                <a:lnTo>
                  <a:pt x="0" y="4010025"/>
                </a:lnTo>
                <a:lnTo>
                  <a:pt x="0" y="0"/>
                </a:lnTo>
                <a:close/>
              </a:path>
            </a:pathLst>
          </a:custGeom>
          <a:blipFill rotWithShape="1">
            <a:blip r:embed="rId5">
              <a:alphaModFix/>
            </a:blip>
            <a:stretch>
              <a:fillRect b="-237" l="0" r="0" t="0"/>
            </a:stretch>
          </a:blipFill>
          <a:ln>
            <a:noFill/>
          </a:ln>
        </p:spPr>
      </p:sp>
      <p:sp>
        <p:nvSpPr>
          <p:cNvPr descr="image.png" id="339" name="Google Shape;339;p11"/>
          <p:cNvSpPr/>
          <p:nvPr/>
        </p:nvSpPr>
        <p:spPr>
          <a:xfrm>
            <a:off x="1143000" y="94409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7">
              <a:alphaModFix/>
            </a:blip>
            <a:stretch>
              <a:fillRect b="-1538" l="0" r="0" t="0"/>
            </a:stretch>
          </a:blipFill>
          <a:ln>
            <a:noFill/>
          </a:ln>
        </p:spPr>
      </p:sp>
      <p:sp>
        <p:nvSpPr>
          <p:cNvPr id="340" name="Google Shape;340;p11"/>
          <p:cNvSpPr/>
          <p:nvPr/>
        </p:nvSpPr>
        <p:spPr>
          <a:xfrm>
            <a:off x="3486150" y="4679156"/>
            <a:ext cx="457200" cy="457200"/>
          </a:xfrm>
          <a:custGeom>
            <a:rect b="b" l="l" r="r" t="t"/>
            <a:pathLst>
              <a:path extrusionOk="0" h="609600" w="609600">
                <a:moveTo>
                  <a:pt x="0" y="304800"/>
                </a:moveTo>
                <a:cubicBezTo>
                  <a:pt x="0" y="136525"/>
                  <a:pt x="136525" y="0"/>
                  <a:pt x="304800" y="0"/>
                </a:cubicBezTo>
                <a:cubicBezTo>
                  <a:pt x="473075" y="0"/>
                  <a:pt x="609600" y="136525"/>
                  <a:pt x="609600" y="304800"/>
                </a:cubicBezTo>
                <a:cubicBezTo>
                  <a:pt x="609600" y="473075"/>
                  <a:pt x="473075" y="609600"/>
                  <a:pt x="304800" y="609600"/>
                </a:cubicBezTo>
                <a:cubicBezTo>
                  <a:pt x="136525" y="609600"/>
                  <a:pt x="0" y="473075"/>
                  <a:pt x="0" y="304800"/>
                </a:cubicBezTo>
                <a:close/>
              </a:path>
            </a:pathLst>
          </a:custGeom>
          <a:solidFill>
            <a:srgbClr val="ABC939"/>
          </a:solidFill>
          <a:ln cap="sq" cmpd="sng" w="57150">
            <a:solidFill>
              <a:srgbClr val="F5F7F6"/>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1"/>
          <p:cNvSpPr/>
          <p:nvPr/>
        </p:nvSpPr>
        <p:spPr>
          <a:xfrm>
            <a:off x="8915400" y="4679156"/>
            <a:ext cx="457200" cy="457200"/>
          </a:xfrm>
          <a:custGeom>
            <a:rect b="b" l="l" r="r" t="t"/>
            <a:pathLst>
              <a:path extrusionOk="0" h="609600" w="609600">
                <a:moveTo>
                  <a:pt x="0" y="304800"/>
                </a:moveTo>
                <a:cubicBezTo>
                  <a:pt x="0" y="136525"/>
                  <a:pt x="136525" y="0"/>
                  <a:pt x="304800" y="0"/>
                </a:cubicBezTo>
                <a:cubicBezTo>
                  <a:pt x="473075" y="0"/>
                  <a:pt x="609600" y="136525"/>
                  <a:pt x="609600" y="304800"/>
                </a:cubicBezTo>
                <a:cubicBezTo>
                  <a:pt x="609600" y="473075"/>
                  <a:pt x="473075" y="609600"/>
                  <a:pt x="304800" y="609600"/>
                </a:cubicBezTo>
                <a:cubicBezTo>
                  <a:pt x="136525" y="609600"/>
                  <a:pt x="0" y="473075"/>
                  <a:pt x="0" y="304800"/>
                </a:cubicBezTo>
                <a:close/>
              </a:path>
            </a:pathLst>
          </a:custGeom>
          <a:solidFill>
            <a:srgbClr val="ABC939"/>
          </a:solidFill>
          <a:ln cap="sq" cmpd="sng" w="57150">
            <a:solidFill>
              <a:srgbClr val="F5F7F6"/>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1"/>
          <p:cNvSpPr/>
          <p:nvPr/>
        </p:nvSpPr>
        <p:spPr>
          <a:xfrm>
            <a:off x="14344650" y="4679156"/>
            <a:ext cx="457200" cy="457200"/>
          </a:xfrm>
          <a:custGeom>
            <a:rect b="b" l="l" r="r" t="t"/>
            <a:pathLst>
              <a:path extrusionOk="0" h="609600" w="609600">
                <a:moveTo>
                  <a:pt x="0" y="304800"/>
                </a:moveTo>
                <a:cubicBezTo>
                  <a:pt x="0" y="136525"/>
                  <a:pt x="136525" y="0"/>
                  <a:pt x="304800" y="0"/>
                </a:cubicBezTo>
                <a:cubicBezTo>
                  <a:pt x="473075" y="0"/>
                  <a:pt x="609600" y="136525"/>
                  <a:pt x="609600" y="304800"/>
                </a:cubicBezTo>
                <a:cubicBezTo>
                  <a:pt x="609600" y="473075"/>
                  <a:pt x="473075" y="609600"/>
                  <a:pt x="304800" y="609600"/>
                </a:cubicBezTo>
                <a:cubicBezTo>
                  <a:pt x="136525" y="609600"/>
                  <a:pt x="0" y="473075"/>
                  <a:pt x="0" y="304800"/>
                </a:cubicBezTo>
                <a:close/>
              </a:path>
            </a:pathLst>
          </a:custGeom>
          <a:solidFill>
            <a:srgbClr val="ABC939"/>
          </a:solidFill>
          <a:ln cap="sq" cmpd="sng" w="57150">
            <a:solidFill>
              <a:srgbClr val="F5F7F6"/>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1"/>
          <p:cNvSpPr/>
          <p:nvPr/>
        </p:nvSpPr>
        <p:spPr>
          <a:xfrm>
            <a:off x="1143000" y="1757362"/>
            <a:ext cx="16002000" cy="28575"/>
          </a:xfrm>
          <a:custGeom>
            <a:rect b="b" l="l" r="r" t="t"/>
            <a:pathLst>
              <a:path extrusionOk="0" h="38100" w="21336000">
                <a:moveTo>
                  <a:pt x="0" y="0"/>
                </a:moveTo>
                <a:lnTo>
                  <a:pt x="21336000" y="0"/>
                </a:lnTo>
                <a:lnTo>
                  <a:pt x="21336000" y="38100"/>
                </a:lnTo>
                <a:lnTo>
                  <a:pt x="0" y="38100"/>
                </a:lnTo>
                <a:close/>
              </a:path>
            </a:pathLst>
          </a:custGeom>
          <a:solidFill>
            <a:srgbClr val="15243D"/>
          </a:solidFill>
          <a:ln>
            <a:noFill/>
          </a:ln>
        </p:spPr>
      </p:sp>
      <p:sp>
        <p:nvSpPr>
          <p:cNvPr id="344" name="Google Shape;344;p11"/>
          <p:cNvSpPr/>
          <p:nvPr/>
        </p:nvSpPr>
        <p:spPr>
          <a:xfrm>
            <a:off x="2852902" y="7456874"/>
            <a:ext cx="1723925" cy="1491195"/>
          </a:xfrm>
          <a:custGeom>
            <a:rect b="b" l="l" r="r" t="t"/>
            <a:pathLst>
              <a:path extrusionOk="0" h="1491195" w="1723925">
                <a:moveTo>
                  <a:pt x="0" y="0"/>
                </a:moveTo>
                <a:lnTo>
                  <a:pt x="1723925" y="0"/>
                </a:lnTo>
                <a:lnTo>
                  <a:pt x="1723925" y="1491195"/>
                </a:lnTo>
                <a:lnTo>
                  <a:pt x="0" y="1491195"/>
                </a:lnTo>
                <a:lnTo>
                  <a:pt x="0" y="0"/>
                </a:lnTo>
                <a:close/>
              </a:path>
            </a:pathLst>
          </a:custGeom>
          <a:blipFill rotWithShape="1">
            <a:blip r:embed="rId8">
              <a:alphaModFix/>
            </a:blip>
            <a:stretch>
              <a:fillRect b="0" l="0" r="0" t="0"/>
            </a:stretch>
          </a:blipFill>
          <a:ln>
            <a:noFill/>
          </a:ln>
        </p:spPr>
      </p:sp>
      <p:sp>
        <p:nvSpPr>
          <p:cNvPr id="345" name="Google Shape;345;p11"/>
          <p:cNvSpPr/>
          <p:nvPr/>
        </p:nvSpPr>
        <p:spPr>
          <a:xfrm>
            <a:off x="8230420" y="7439536"/>
            <a:ext cx="1827389" cy="1525870"/>
          </a:xfrm>
          <a:custGeom>
            <a:rect b="b" l="l" r="r" t="t"/>
            <a:pathLst>
              <a:path extrusionOk="0" h="1525870" w="1827389">
                <a:moveTo>
                  <a:pt x="0" y="0"/>
                </a:moveTo>
                <a:lnTo>
                  <a:pt x="1827389" y="0"/>
                </a:lnTo>
                <a:lnTo>
                  <a:pt x="1827389" y="1525870"/>
                </a:lnTo>
                <a:lnTo>
                  <a:pt x="0" y="1525870"/>
                </a:lnTo>
                <a:lnTo>
                  <a:pt x="0" y="0"/>
                </a:lnTo>
                <a:close/>
              </a:path>
            </a:pathLst>
          </a:custGeom>
          <a:blipFill rotWithShape="1">
            <a:blip r:embed="rId9">
              <a:alphaModFix/>
            </a:blip>
            <a:stretch>
              <a:fillRect b="0" l="0" r="0" t="0"/>
            </a:stretch>
          </a:blipFill>
          <a:ln>
            <a:noFill/>
          </a:ln>
        </p:spPr>
      </p:sp>
      <p:sp>
        <p:nvSpPr>
          <p:cNvPr id="346" name="Google Shape;346;p11"/>
          <p:cNvSpPr/>
          <p:nvPr/>
        </p:nvSpPr>
        <p:spPr>
          <a:xfrm>
            <a:off x="13617535" y="7225187"/>
            <a:ext cx="1911658" cy="1722882"/>
          </a:xfrm>
          <a:custGeom>
            <a:rect b="b" l="l" r="r" t="t"/>
            <a:pathLst>
              <a:path extrusionOk="0" h="1722882" w="1911658">
                <a:moveTo>
                  <a:pt x="0" y="0"/>
                </a:moveTo>
                <a:lnTo>
                  <a:pt x="1911658" y="0"/>
                </a:lnTo>
                <a:lnTo>
                  <a:pt x="1911658" y="1722882"/>
                </a:lnTo>
                <a:lnTo>
                  <a:pt x="0" y="1722882"/>
                </a:lnTo>
                <a:lnTo>
                  <a:pt x="0" y="0"/>
                </a:lnTo>
                <a:close/>
              </a:path>
            </a:pathLst>
          </a:custGeom>
          <a:blipFill rotWithShape="1">
            <a:blip r:embed="rId10">
              <a:alphaModFix/>
            </a:blip>
            <a:stretch>
              <a:fillRect b="0" l="0" r="0" t="0"/>
            </a:stretch>
          </a:blipFill>
          <a:ln>
            <a:noFill/>
          </a:ln>
        </p:spPr>
      </p:sp>
      <p:sp>
        <p:nvSpPr>
          <p:cNvPr id="347" name="Google Shape;347;p11"/>
          <p:cNvSpPr txBox="1"/>
          <p:nvPr/>
        </p:nvSpPr>
        <p:spPr>
          <a:xfrm>
            <a:off x="16502062" y="9593306"/>
            <a:ext cx="6429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11 / 14</a:t>
            </a:r>
            <a:endParaRPr/>
          </a:p>
        </p:txBody>
      </p:sp>
      <p:sp>
        <p:nvSpPr>
          <p:cNvPr id="348" name="Google Shape;348;p11"/>
          <p:cNvSpPr txBox="1"/>
          <p:nvPr/>
        </p:nvSpPr>
        <p:spPr>
          <a:xfrm>
            <a:off x="1479471" y="5322094"/>
            <a:ext cx="4470749" cy="311848"/>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2025" u="none" cap="none" strike="noStrike">
                <a:solidFill>
                  <a:srgbClr val="15243D"/>
                </a:solidFill>
                <a:latin typeface="DM Sans"/>
                <a:ea typeface="DM Sans"/>
                <a:cs typeface="DM Sans"/>
                <a:sym typeface="DM Sans"/>
              </a:rPr>
              <a:t>Optimize Your Bio</a:t>
            </a:r>
            <a:endParaRPr/>
          </a:p>
        </p:txBody>
      </p:sp>
      <p:sp>
        <p:nvSpPr>
          <p:cNvPr id="349" name="Google Shape;349;p11"/>
          <p:cNvSpPr txBox="1"/>
          <p:nvPr/>
        </p:nvSpPr>
        <p:spPr>
          <a:xfrm>
            <a:off x="1585912" y="5693569"/>
            <a:ext cx="4257904" cy="648224"/>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Update digital bio headers. State your clear target outcome, not just a plain company title.</a:t>
            </a:r>
            <a:endParaRPr/>
          </a:p>
        </p:txBody>
      </p:sp>
      <p:sp>
        <p:nvSpPr>
          <p:cNvPr id="350" name="Google Shape;350;p11"/>
          <p:cNvSpPr txBox="1"/>
          <p:nvPr/>
        </p:nvSpPr>
        <p:spPr>
          <a:xfrm>
            <a:off x="6908721" y="5322094"/>
            <a:ext cx="4470749" cy="311848"/>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2025" u="none" cap="none" strike="noStrike">
                <a:solidFill>
                  <a:srgbClr val="15243D"/>
                </a:solidFill>
                <a:latin typeface="DM Sans"/>
                <a:ea typeface="DM Sans"/>
                <a:cs typeface="DM Sans"/>
                <a:sym typeface="DM Sans"/>
              </a:rPr>
              <a:t>Add One Learning</a:t>
            </a:r>
            <a:endParaRPr/>
          </a:p>
        </p:txBody>
      </p:sp>
      <p:sp>
        <p:nvSpPr>
          <p:cNvPr id="351" name="Google Shape;351;p11"/>
          <p:cNvSpPr txBox="1"/>
          <p:nvPr/>
        </p:nvSpPr>
        <p:spPr>
          <a:xfrm>
            <a:off x="7015162" y="5693569"/>
            <a:ext cx="4257904" cy="985723"/>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Draft a single post sharing a critical moment for you professionally/personally recently. A learning you took across multiple areas. .</a:t>
            </a:r>
            <a:endParaRPr/>
          </a:p>
        </p:txBody>
      </p:sp>
      <p:sp>
        <p:nvSpPr>
          <p:cNvPr id="352" name="Google Shape;352;p11"/>
          <p:cNvSpPr txBox="1"/>
          <p:nvPr/>
        </p:nvSpPr>
        <p:spPr>
          <a:xfrm>
            <a:off x="12337971" y="5322094"/>
            <a:ext cx="4470749" cy="311848"/>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2025" u="none" cap="none" strike="noStrike">
                <a:solidFill>
                  <a:srgbClr val="15243D"/>
                </a:solidFill>
                <a:latin typeface="DM Sans"/>
                <a:ea typeface="DM Sans"/>
                <a:cs typeface="DM Sans"/>
                <a:sym typeface="DM Sans"/>
              </a:rPr>
              <a:t>Connect &amp; Write</a:t>
            </a:r>
            <a:endParaRPr/>
          </a:p>
        </p:txBody>
      </p:sp>
      <p:sp>
        <p:nvSpPr>
          <p:cNvPr id="353" name="Google Shape;353;p11"/>
          <p:cNvSpPr txBox="1"/>
          <p:nvPr/>
        </p:nvSpPr>
        <p:spPr>
          <a:xfrm>
            <a:off x="12444412" y="5693569"/>
            <a:ext cx="4257904" cy="985723"/>
          </a:xfrm>
          <a:prstGeom prst="rect">
            <a:avLst/>
          </a:prstGeom>
          <a:noFill/>
          <a:ln>
            <a:noFill/>
          </a:ln>
        </p:spPr>
        <p:txBody>
          <a:bodyPr anchorCtr="0" anchor="t" bIns="0" lIns="0" spcFirstLastPara="1" rIns="0" wrap="square" tIns="0">
            <a:spAutoFit/>
          </a:bodyPr>
          <a:lstStyle/>
          <a:p>
            <a:pPr indent="0" lvl="0" marL="0" marR="0" rtl="0" algn="ctr">
              <a:lnSpc>
                <a:spcPct val="179958"/>
              </a:lnSpc>
              <a:spcBef>
                <a:spcPts val="0"/>
              </a:spcBef>
              <a:spcAft>
                <a:spcPts val="0"/>
              </a:spcAft>
              <a:buNone/>
            </a:pPr>
            <a:r>
              <a:rPr b="0" i="0" lang="en-US" sz="1462" u="none" cap="none" strike="noStrike">
                <a:solidFill>
                  <a:srgbClr val="15243D"/>
                </a:solidFill>
                <a:latin typeface="DM Sans"/>
                <a:ea typeface="DM Sans"/>
                <a:cs typeface="DM Sans"/>
                <a:sym typeface="DM Sans"/>
              </a:rPr>
              <a:t>Identify 5 targeted industry leaders. Leave insightful feedback on their posts  today. Or connect with them and write a personalized note.</a:t>
            </a:r>
            <a:endParaRPr/>
          </a:p>
        </p:txBody>
      </p:sp>
      <p:sp>
        <p:nvSpPr>
          <p:cNvPr id="354" name="Google Shape;354;p11"/>
          <p:cNvSpPr txBox="1"/>
          <p:nvPr/>
        </p:nvSpPr>
        <p:spPr>
          <a:xfrm>
            <a:off x="1143000" y="847725"/>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15243D"/>
                </a:solidFill>
                <a:latin typeface="IBM Plex Sans Medium"/>
                <a:ea typeface="IBM Plex Sans Medium"/>
                <a:cs typeface="IBM Plex Sans Medium"/>
                <a:sym typeface="IBM Plex Sans Medium"/>
              </a:rPr>
              <a:t>First Micro-Steps</a:t>
            </a:r>
            <a:endParaRPr/>
          </a:p>
        </p:txBody>
      </p:sp>
      <p:sp>
        <p:nvSpPr>
          <p:cNvPr id="355" name="Google Shape;355;p11"/>
          <p:cNvSpPr txBox="1"/>
          <p:nvPr/>
        </p:nvSpPr>
        <p:spPr>
          <a:xfrm>
            <a:off x="1143000" y="9593268"/>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3" name="Shape 363"/>
        <p:cNvGrpSpPr/>
        <p:nvPr/>
      </p:nvGrpSpPr>
      <p:grpSpPr>
        <a:xfrm>
          <a:off x="0" y="0"/>
          <a:ext cx="0" cy="0"/>
          <a:chOff x="0" y="0"/>
          <a:chExt cx="0" cy="0"/>
        </a:xfrm>
      </p:grpSpPr>
      <p:sp>
        <p:nvSpPr>
          <p:cNvPr id="364" name="Google Shape;364;p1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4">
              <a:alphaModFix/>
            </a:blip>
            <a:stretch>
              <a:fillRect b="0" l="0" r="0" t="0"/>
            </a:stretch>
          </a:blipFill>
          <a:ln>
            <a:noFill/>
          </a:ln>
        </p:spPr>
      </p:sp>
      <p:sp>
        <p:nvSpPr>
          <p:cNvPr descr="image.png" id="365" name="Google Shape;365;p12"/>
          <p:cNvSpPr/>
          <p:nvPr/>
        </p:nvSpPr>
        <p:spPr>
          <a:xfrm>
            <a:off x="1142950" y="916385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5">
              <a:alphaModFix/>
            </a:blip>
            <a:stretch>
              <a:fillRect b="-1538" l="0" r="0" t="0"/>
            </a:stretch>
          </a:blipFill>
          <a:ln>
            <a:noFill/>
          </a:ln>
        </p:spPr>
      </p:sp>
      <p:sp>
        <p:nvSpPr>
          <p:cNvPr id="366" name="Google Shape;366;p12"/>
          <p:cNvSpPr txBox="1"/>
          <p:nvPr/>
        </p:nvSpPr>
        <p:spPr>
          <a:xfrm>
            <a:off x="16444862" y="9316256"/>
            <a:ext cx="7002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EAEAEA"/>
                </a:solidFill>
                <a:latin typeface="Montserrat"/>
                <a:ea typeface="Montserrat"/>
                <a:cs typeface="Montserrat"/>
                <a:sym typeface="Montserrat"/>
              </a:rPr>
              <a:t>12 / 14</a:t>
            </a:r>
            <a:endParaRPr/>
          </a:p>
        </p:txBody>
      </p:sp>
      <p:sp>
        <p:nvSpPr>
          <p:cNvPr id="367" name="Google Shape;367;p12"/>
          <p:cNvSpPr txBox="1"/>
          <p:nvPr/>
        </p:nvSpPr>
        <p:spPr>
          <a:xfrm>
            <a:off x="1142950" y="9316218"/>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EAEAEA"/>
                </a:solidFill>
                <a:latin typeface="Montserrat"/>
                <a:ea typeface="Montserrat"/>
                <a:cs typeface="Montserrat"/>
                <a:sym typeface="Montserrat"/>
              </a:rPr>
              <a:t>CHAMP Digital</a:t>
            </a:r>
            <a:endParaRPr/>
          </a:p>
        </p:txBody>
      </p:sp>
      <p:sp>
        <p:nvSpPr>
          <p:cNvPr id="368" name="Google Shape;368;p12"/>
          <p:cNvSpPr txBox="1"/>
          <p:nvPr/>
        </p:nvSpPr>
        <p:spPr>
          <a:xfrm>
            <a:off x="1783613" y="507521"/>
            <a:ext cx="16802100" cy="667426"/>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4275" u="none" cap="none" strike="noStrike">
                <a:solidFill>
                  <a:srgbClr val="EAEAEA"/>
                </a:solidFill>
                <a:latin typeface="IBM Plex Sans Medium"/>
                <a:ea typeface="IBM Plex Sans Medium"/>
                <a:cs typeface="IBM Plex Sans Medium"/>
                <a:sym typeface="IBM Plex Sans Medium"/>
              </a:rPr>
              <a:t>Mindset on Public Platforms</a:t>
            </a:r>
            <a:endParaRPr/>
          </a:p>
        </p:txBody>
      </p:sp>
      <p:sp>
        <p:nvSpPr>
          <p:cNvPr id="369" name="Google Shape;369;p12"/>
          <p:cNvSpPr txBox="1"/>
          <p:nvPr/>
        </p:nvSpPr>
        <p:spPr>
          <a:xfrm>
            <a:off x="3919166" y="1451064"/>
            <a:ext cx="13448100" cy="73467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550" u="none" cap="none" strike="noStrike">
                <a:solidFill>
                  <a:srgbClr val="EAEAEA"/>
                </a:solidFill>
                <a:latin typeface="DM Sans"/>
                <a:ea typeface="DM Sans"/>
                <a:cs typeface="DM Sans"/>
                <a:sym typeface="DM Sans"/>
              </a:rPr>
              <a:t>“I am bragging if I post accomplishments on LinkedIn”</a:t>
            </a:r>
            <a:endParaRPr/>
          </a:p>
          <a:p>
            <a:pPr indent="0" lvl="0" marL="0" marR="0" rtl="0" algn="l">
              <a:lnSpc>
                <a:spcPct val="98823"/>
              </a:lnSpc>
              <a:spcBef>
                <a:spcPts val="0"/>
              </a:spcBef>
              <a:spcAft>
                <a:spcPts val="0"/>
              </a:spcAft>
              <a:buNone/>
            </a:pPr>
            <a:r>
              <a:t/>
            </a:r>
            <a:endParaRPr b="1" i="0" sz="2550" u="none" cap="none" strike="noStrike">
              <a:solidFill>
                <a:srgbClr val="EAEAEA"/>
              </a:solidFill>
              <a:latin typeface="DM Sans"/>
              <a:ea typeface="DM Sans"/>
              <a:cs typeface="DM Sans"/>
              <a:sym typeface="DM Sans"/>
            </a:endParaRPr>
          </a:p>
          <a:p>
            <a:pPr indent="0" lvl="0" marL="0" marR="0" rtl="0" algn="l">
              <a:lnSpc>
                <a:spcPct val="120000"/>
              </a:lnSpc>
              <a:spcBef>
                <a:spcPts val="0"/>
              </a:spcBef>
              <a:spcAft>
                <a:spcPts val="0"/>
              </a:spcAft>
              <a:buNone/>
            </a:pPr>
            <a:r>
              <a:rPr b="0" i="1" lang="en-US" sz="2550" u="none" cap="none" strike="noStrike">
                <a:solidFill>
                  <a:srgbClr val="EAEAEA"/>
                </a:solidFill>
                <a:latin typeface="Sansita"/>
                <a:ea typeface="Sansita"/>
                <a:cs typeface="Sansita"/>
                <a:sym typeface="Sansita"/>
              </a:rPr>
              <a:t>Reframe: “Insight sharing is a client service. My experiences are valuable insights that can genuinely help someone”</a:t>
            </a:r>
            <a:endParaRPr/>
          </a:p>
          <a:p>
            <a:pPr indent="0" lvl="0" marL="0" marR="0" rtl="0" algn="l">
              <a:lnSpc>
                <a:spcPct val="98823"/>
              </a:lnSpc>
              <a:spcBef>
                <a:spcPts val="0"/>
              </a:spcBef>
              <a:spcAft>
                <a:spcPts val="0"/>
              </a:spcAft>
              <a:buNone/>
            </a:pPr>
            <a:r>
              <a:t/>
            </a:r>
            <a:endParaRPr b="0" i="1" sz="2550" u="none" cap="none" strike="noStrike">
              <a:solidFill>
                <a:srgbClr val="EAEAEA"/>
              </a:solidFill>
              <a:latin typeface="Sansita"/>
              <a:ea typeface="Sansita"/>
              <a:cs typeface="Sansita"/>
              <a:sym typeface="Sansita"/>
            </a:endParaRPr>
          </a:p>
          <a:p>
            <a:pPr indent="0" lvl="0" marL="0" marR="0" rtl="0" algn="l">
              <a:lnSpc>
                <a:spcPct val="120000"/>
              </a:lnSpc>
              <a:spcBef>
                <a:spcPts val="0"/>
              </a:spcBef>
              <a:spcAft>
                <a:spcPts val="0"/>
              </a:spcAft>
              <a:buNone/>
            </a:pPr>
            <a:r>
              <a:rPr b="1" i="0" lang="en-US" sz="2550" u="none" cap="none" strike="noStrike">
                <a:solidFill>
                  <a:srgbClr val="EAEAEA"/>
                </a:solidFill>
                <a:latin typeface="DM Sans"/>
                <a:ea typeface="DM Sans"/>
                <a:cs typeface="DM Sans"/>
                <a:sym typeface="DM Sans"/>
              </a:rPr>
              <a:t>“My personal stories shouldn’t be brought into business conversations”</a:t>
            </a:r>
            <a:endParaRPr/>
          </a:p>
          <a:p>
            <a:pPr indent="0" lvl="0" marL="0" marR="0" rtl="0" algn="l">
              <a:lnSpc>
                <a:spcPct val="98823"/>
              </a:lnSpc>
              <a:spcBef>
                <a:spcPts val="0"/>
              </a:spcBef>
              <a:spcAft>
                <a:spcPts val="0"/>
              </a:spcAft>
              <a:buNone/>
            </a:pPr>
            <a:r>
              <a:t/>
            </a:r>
            <a:endParaRPr b="1" i="0" sz="2550" u="none" cap="none" strike="noStrike">
              <a:solidFill>
                <a:srgbClr val="EAEAEA"/>
              </a:solidFill>
              <a:latin typeface="DM Sans"/>
              <a:ea typeface="DM Sans"/>
              <a:cs typeface="DM Sans"/>
              <a:sym typeface="DM Sans"/>
            </a:endParaRPr>
          </a:p>
          <a:p>
            <a:pPr indent="0" lvl="0" marL="0" marR="0" rtl="0" algn="l">
              <a:lnSpc>
                <a:spcPct val="120000"/>
              </a:lnSpc>
              <a:spcBef>
                <a:spcPts val="0"/>
              </a:spcBef>
              <a:spcAft>
                <a:spcPts val="0"/>
              </a:spcAft>
              <a:buNone/>
            </a:pPr>
            <a:r>
              <a:rPr b="0" i="1" lang="en-US" sz="2550" u="none" cap="none" strike="noStrike">
                <a:solidFill>
                  <a:srgbClr val="EAEAEA"/>
                </a:solidFill>
                <a:latin typeface="Sansita"/>
                <a:ea typeface="Sansita"/>
                <a:cs typeface="Sansita"/>
                <a:sym typeface="Sansita"/>
              </a:rPr>
              <a:t>Reframe: “Clients relate to personalities first. I build trust much faster when people relate to me”</a:t>
            </a:r>
            <a:endParaRPr/>
          </a:p>
          <a:p>
            <a:pPr indent="0" lvl="0" marL="0" marR="0" rtl="0" algn="l">
              <a:lnSpc>
                <a:spcPct val="98823"/>
              </a:lnSpc>
              <a:spcBef>
                <a:spcPts val="0"/>
              </a:spcBef>
              <a:spcAft>
                <a:spcPts val="0"/>
              </a:spcAft>
              <a:buNone/>
            </a:pPr>
            <a:r>
              <a:t/>
            </a:r>
            <a:endParaRPr b="0" i="1" sz="2550" u="none" cap="none" strike="noStrike">
              <a:solidFill>
                <a:srgbClr val="EAEAEA"/>
              </a:solidFill>
              <a:latin typeface="Sansita"/>
              <a:ea typeface="Sansita"/>
              <a:cs typeface="Sansita"/>
              <a:sym typeface="Sansita"/>
            </a:endParaRPr>
          </a:p>
          <a:p>
            <a:pPr indent="0" lvl="0" marL="0" marR="0" rtl="0" algn="l">
              <a:lnSpc>
                <a:spcPct val="120000"/>
              </a:lnSpc>
              <a:spcBef>
                <a:spcPts val="0"/>
              </a:spcBef>
              <a:spcAft>
                <a:spcPts val="0"/>
              </a:spcAft>
              <a:buNone/>
            </a:pPr>
            <a:r>
              <a:rPr b="1" i="0" lang="en-US" sz="2550" u="none" cap="none" strike="noStrike">
                <a:solidFill>
                  <a:srgbClr val="EAEAEA"/>
                </a:solidFill>
                <a:latin typeface="DM Sans"/>
                <a:ea typeface="DM Sans"/>
                <a:cs typeface="DM Sans"/>
                <a:sym typeface="DM Sans"/>
              </a:rPr>
              <a:t>“I don’t have anything unique to say”</a:t>
            </a:r>
            <a:endParaRPr/>
          </a:p>
          <a:p>
            <a:pPr indent="0" lvl="0" marL="0" marR="0" rtl="0" algn="l">
              <a:lnSpc>
                <a:spcPct val="98823"/>
              </a:lnSpc>
              <a:spcBef>
                <a:spcPts val="0"/>
              </a:spcBef>
              <a:spcAft>
                <a:spcPts val="0"/>
              </a:spcAft>
              <a:buNone/>
            </a:pPr>
            <a:r>
              <a:t/>
            </a:r>
            <a:endParaRPr b="1" i="0" sz="2550" u="none" cap="none" strike="noStrike">
              <a:solidFill>
                <a:srgbClr val="EAEAEA"/>
              </a:solidFill>
              <a:latin typeface="DM Sans"/>
              <a:ea typeface="DM Sans"/>
              <a:cs typeface="DM Sans"/>
              <a:sym typeface="DM Sans"/>
            </a:endParaRPr>
          </a:p>
          <a:p>
            <a:pPr indent="0" lvl="0" marL="0" marR="0" rtl="0" algn="l">
              <a:lnSpc>
                <a:spcPct val="120000"/>
              </a:lnSpc>
              <a:spcBef>
                <a:spcPts val="0"/>
              </a:spcBef>
              <a:spcAft>
                <a:spcPts val="0"/>
              </a:spcAft>
              <a:buNone/>
            </a:pPr>
            <a:r>
              <a:rPr b="0" i="1" lang="en-US" sz="2550" u="none" cap="none" strike="noStrike">
                <a:solidFill>
                  <a:srgbClr val="EAEAEA"/>
                </a:solidFill>
                <a:latin typeface="Sansita"/>
                <a:ea typeface="Sansita"/>
                <a:cs typeface="Sansita"/>
                <a:sym typeface="Sansita"/>
              </a:rPr>
              <a:t>Reframe: “My specific experience and perspective is my superpower”</a:t>
            </a:r>
            <a:endParaRPr/>
          </a:p>
          <a:p>
            <a:pPr indent="0" lvl="0" marL="0" marR="0" rtl="0" algn="l">
              <a:lnSpc>
                <a:spcPct val="98823"/>
              </a:lnSpc>
              <a:spcBef>
                <a:spcPts val="0"/>
              </a:spcBef>
              <a:spcAft>
                <a:spcPts val="0"/>
              </a:spcAft>
              <a:buNone/>
            </a:pPr>
            <a:r>
              <a:t/>
            </a:r>
            <a:endParaRPr b="0" i="1" sz="2550" u="none" cap="none" strike="noStrike">
              <a:solidFill>
                <a:srgbClr val="EAEAEA"/>
              </a:solidFill>
              <a:latin typeface="Sansita"/>
              <a:ea typeface="Sansita"/>
              <a:cs typeface="Sansita"/>
              <a:sym typeface="Sansita"/>
            </a:endParaRPr>
          </a:p>
          <a:p>
            <a:pPr indent="0" lvl="0" marL="0" marR="0" rtl="0" algn="l">
              <a:lnSpc>
                <a:spcPct val="120000"/>
              </a:lnSpc>
              <a:spcBef>
                <a:spcPts val="0"/>
              </a:spcBef>
              <a:spcAft>
                <a:spcPts val="0"/>
              </a:spcAft>
              <a:buNone/>
            </a:pPr>
            <a:r>
              <a:rPr b="1" i="0" lang="en-US" sz="2550" u="none" cap="none" strike="noStrike">
                <a:solidFill>
                  <a:srgbClr val="EAEAEA"/>
                </a:solidFill>
                <a:latin typeface="DM Sans"/>
                <a:ea typeface="DM Sans"/>
                <a:cs typeface="DM Sans"/>
                <a:sym typeface="DM Sans"/>
              </a:rPr>
              <a:t>“My boss will think I am looking for a new job”</a:t>
            </a:r>
            <a:endParaRPr/>
          </a:p>
          <a:p>
            <a:pPr indent="0" lvl="0" marL="0" marR="0" rtl="0" algn="l">
              <a:lnSpc>
                <a:spcPct val="98823"/>
              </a:lnSpc>
              <a:spcBef>
                <a:spcPts val="0"/>
              </a:spcBef>
              <a:spcAft>
                <a:spcPts val="0"/>
              </a:spcAft>
              <a:buNone/>
            </a:pPr>
            <a:r>
              <a:t/>
            </a:r>
            <a:endParaRPr b="1" i="0" sz="2550" u="none" cap="none" strike="noStrike">
              <a:solidFill>
                <a:srgbClr val="EAEAEA"/>
              </a:solidFill>
              <a:latin typeface="DM Sans"/>
              <a:ea typeface="DM Sans"/>
              <a:cs typeface="DM Sans"/>
              <a:sym typeface="DM Sans"/>
            </a:endParaRPr>
          </a:p>
          <a:p>
            <a:pPr indent="0" lvl="0" marL="0" marR="0" rtl="0" algn="l">
              <a:lnSpc>
                <a:spcPct val="120000"/>
              </a:lnSpc>
              <a:spcBef>
                <a:spcPts val="0"/>
              </a:spcBef>
              <a:spcAft>
                <a:spcPts val="0"/>
              </a:spcAft>
              <a:buNone/>
            </a:pPr>
            <a:r>
              <a:rPr b="0" i="1" lang="en-US" sz="2550" u="none" cap="none" strike="noStrike">
                <a:solidFill>
                  <a:srgbClr val="EAEAEA"/>
                </a:solidFill>
                <a:latin typeface="Sansita"/>
                <a:ea typeface="Sansita"/>
                <a:cs typeface="Sansita"/>
                <a:sym typeface="Sansita"/>
              </a:rPr>
              <a:t>Reframe: “I am acting as a proud and proactive person for myself and for the company. My individual opinion is relevant”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AEAEA"/>
        </a:solidFill>
      </p:bgPr>
    </p:bg>
    <p:spTree>
      <p:nvGrpSpPr>
        <p:cNvPr id="377" name="Shape 377"/>
        <p:cNvGrpSpPr/>
        <p:nvPr/>
      </p:nvGrpSpPr>
      <p:grpSpPr>
        <a:xfrm>
          <a:off x="0" y="0"/>
          <a:ext cx="0" cy="0"/>
          <a:chOff x="0" y="0"/>
          <a:chExt cx="0" cy="0"/>
        </a:xfrm>
      </p:grpSpPr>
      <p:sp>
        <p:nvSpPr>
          <p:cNvPr descr="image.png" id="378" name="Google Shape;378;p13"/>
          <p:cNvSpPr/>
          <p:nvPr/>
        </p:nvSpPr>
        <p:spPr>
          <a:xfrm>
            <a:off x="1143000" y="89654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3">
              <a:alphaModFix/>
            </a:blip>
            <a:stretch>
              <a:fillRect b="-1538" l="0" r="0" t="0"/>
            </a:stretch>
          </a:blipFill>
          <a:ln>
            <a:noFill/>
          </a:ln>
        </p:spPr>
      </p:sp>
      <p:sp>
        <p:nvSpPr>
          <p:cNvPr descr="image.png" id="379" name="Google Shape;379;p13"/>
          <p:cNvSpPr/>
          <p:nvPr/>
        </p:nvSpPr>
        <p:spPr>
          <a:xfrm>
            <a:off x="0" y="-99225"/>
            <a:ext cx="18288000" cy="10287000"/>
          </a:xfrm>
          <a:custGeom>
            <a:rect b="b" l="l" r="r" t="t"/>
            <a:pathLst>
              <a:path extrusionOk="0" h="13716000" w="24384000">
                <a:moveTo>
                  <a:pt x="0" y="0"/>
                </a:moveTo>
                <a:lnTo>
                  <a:pt x="24384000" y="0"/>
                </a:lnTo>
                <a:lnTo>
                  <a:pt x="24384000" y="13716000"/>
                </a:lnTo>
                <a:lnTo>
                  <a:pt x="0" y="13716000"/>
                </a:lnTo>
                <a:lnTo>
                  <a:pt x="0" y="0"/>
                </a:lnTo>
                <a:close/>
              </a:path>
            </a:pathLst>
          </a:custGeom>
          <a:blipFill rotWithShape="1">
            <a:blip r:embed="rId4">
              <a:alphaModFix/>
            </a:blip>
            <a:stretch>
              <a:fillRect b="0" l="0" r="0" t="0"/>
            </a:stretch>
          </a:blipFill>
          <a:ln>
            <a:noFill/>
          </a:ln>
        </p:spPr>
      </p:sp>
      <p:sp>
        <p:nvSpPr>
          <p:cNvPr id="380" name="Google Shape;380;p13"/>
          <p:cNvSpPr txBox="1"/>
          <p:nvPr/>
        </p:nvSpPr>
        <p:spPr>
          <a:xfrm>
            <a:off x="16502050" y="8698850"/>
            <a:ext cx="6429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001129"/>
                </a:solidFill>
                <a:latin typeface="Montserrat"/>
                <a:ea typeface="Montserrat"/>
                <a:cs typeface="Montserrat"/>
                <a:sym typeface="Montserrat"/>
              </a:rPr>
              <a:t>13 / 14</a:t>
            </a:r>
            <a:endParaRPr/>
          </a:p>
        </p:txBody>
      </p:sp>
      <p:sp>
        <p:nvSpPr>
          <p:cNvPr id="381" name="Google Shape;381;p13"/>
          <p:cNvSpPr txBox="1"/>
          <p:nvPr/>
        </p:nvSpPr>
        <p:spPr>
          <a:xfrm>
            <a:off x="3071812" y="3633788"/>
            <a:ext cx="12144604" cy="798147"/>
          </a:xfrm>
          <a:prstGeom prst="rect">
            <a:avLst/>
          </a:prstGeom>
          <a:noFill/>
          <a:ln>
            <a:noFill/>
          </a:ln>
        </p:spPr>
        <p:txBody>
          <a:bodyPr anchorCtr="0" anchor="t" bIns="0" lIns="0" spcFirstLastPara="1" rIns="0" wrap="square" tIns="0">
            <a:spAutoFit/>
          </a:bodyPr>
          <a:lstStyle/>
          <a:p>
            <a:pPr indent="0" lvl="0" marL="0" marR="0" rtl="0" algn="ctr">
              <a:lnSpc>
                <a:spcPct val="180000"/>
              </a:lnSpc>
              <a:spcBef>
                <a:spcPts val="0"/>
              </a:spcBef>
              <a:spcAft>
                <a:spcPts val="0"/>
              </a:spcAft>
              <a:buNone/>
            </a:pPr>
            <a:r>
              <a:rPr b="0" i="1" lang="en-US" sz="3825" u="none" cap="none" strike="noStrike">
                <a:solidFill>
                  <a:srgbClr val="15243D"/>
                </a:solidFill>
                <a:latin typeface="Montserrat"/>
                <a:ea typeface="Montserrat"/>
                <a:cs typeface="Montserrat"/>
                <a:sym typeface="Montserrat"/>
              </a:rPr>
              <a:t>"Be yourself, everyone else is already taken"</a:t>
            </a:r>
            <a:endParaRPr/>
          </a:p>
        </p:txBody>
      </p:sp>
      <p:sp>
        <p:nvSpPr>
          <p:cNvPr id="382" name="Google Shape;382;p13"/>
          <p:cNvSpPr txBox="1"/>
          <p:nvPr/>
        </p:nvSpPr>
        <p:spPr>
          <a:xfrm>
            <a:off x="3768566" y="5482047"/>
            <a:ext cx="12144604" cy="437398"/>
          </a:xfrm>
          <a:prstGeom prst="rect">
            <a:avLst/>
          </a:prstGeom>
          <a:noFill/>
          <a:ln>
            <a:noFill/>
          </a:ln>
        </p:spPr>
        <p:txBody>
          <a:bodyPr anchorCtr="0" anchor="t" bIns="0" lIns="0" spcFirstLastPara="1" rIns="0" wrap="square" tIns="0">
            <a:spAutoFit/>
          </a:bodyPr>
          <a:lstStyle/>
          <a:p>
            <a:pPr indent="0" lvl="0" marL="0" marR="0" rtl="0" algn="ctr">
              <a:lnSpc>
                <a:spcPct val="179904"/>
              </a:lnSpc>
              <a:spcBef>
                <a:spcPts val="0"/>
              </a:spcBef>
              <a:spcAft>
                <a:spcPts val="0"/>
              </a:spcAft>
              <a:buNone/>
            </a:pPr>
            <a:r>
              <a:rPr b="0" i="0" lang="en-US" sz="2100" u="none" cap="none" strike="noStrike">
                <a:solidFill>
                  <a:srgbClr val="8766D0"/>
                </a:solidFill>
                <a:latin typeface="Montserrat"/>
                <a:ea typeface="Montserrat"/>
                <a:cs typeface="Montserrat"/>
                <a:sym typeface="Montserrat"/>
              </a:rPr>
              <a:t>— Oscar Wilde</a:t>
            </a:r>
            <a:endParaRPr/>
          </a:p>
        </p:txBody>
      </p:sp>
      <p:sp>
        <p:nvSpPr>
          <p:cNvPr id="383" name="Google Shape;383;p13"/>
          <p:cNvSpPr txBox="1"/>
          <p:nvPr/>
        </p:nvSpPr>
        <p:spPr>
          <a:xfrm>
            <a:off x="1143000" y="8698843"/>
            <a:ext cx="1989000" cy="190500"/>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15243D"/>
                </a:solidFill>
                <a:latin typeface="Montserrat"/>
                <a:ea typeface="Montserrat"/>
                <a:cs typeface="Montserrat"/>
                <a:sym typeface="Montserrat"/>
              </a:rPr>
              <a:t>CHAMP Digital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5243D"/>
        </a:solidFill>
      </p:bgPr>
    </p:bg>
    <p:spTree>
      <p:nvGrpSpPr>
        <p:cNvPr id="391" name="Shape 391"/>
        <p:cNvGrpSpPr/>
        <p:nvPr/>
      </p:nvGrpSpPr>
      <p:grpSpPr>
        <a:xfrm>
          <a:off x="0" y="0"/>
          <a:ext cx="0" cy="0"/>
          <a:chOff x="0" y="0"/>
          <a:chExt cx="0" cy="0"/>
        </a:xfrm>
      </p:grpSpPr>
      <p:sp>
        <p:nvSpPr>
          <p:cNvPr descr="image.png" id="392" name="Google Shape;392;p14"/>
          <p:cNvSpPr/>
          <p:nvPr/>
        </p:nvSpPr>
        <p:spPr>
          <a:xfrm>
            <a:off x="1143000" y="8965406"/>
            <a:ext cx="16002000" cy="464344"/>
          </a:xfrm>
          <a:custGeom>
            <a:rect b="b" l="l" r="r" t="t"/>
            <a:pathLst>
              <a:path extrusionOk="0" h="619125" w="21336000">
                <a:moveTo>
                  <a:pt x="0" y="0"/>
                </a:moveTo>
                <a:lnTo>
                  <a:pt x="21336000" y="0"/>
                </a:lnTo>
                <a:lnTo>
                  <a:pt x="21336000" y="619125"/>
                </a:lnTo>
                <a:lnTo>
                  <a:pt x="0" y="619125"/>
                </a:lnTo>
                <a:lnTo>
                  <a:pt x="0" y="0"/>
                </a:lnTo>
                <a:close/>
              </a:path>
            </a:pathLst>
          </a:custGeom>
          <a:blipFill rotWithShape="1">
            <a:blip r:embed="rId3">
              <a:alphaModFix/>
            </a:blip>
            <a:stretch>
              <a:fillRect b="-1538" l="0" r="0" t="0"/>
            </a:stretch>
          </a:blipFill>
          <a:ln>
            <a:noFill/>
          </a:ln>
        </p:spPr>
      </p:sp>
      <p:sp>
        <p:nvSpPr>
          <p:cNvPr descr="image.png" id="393" name="Google Shape;393;p14"/>
          <p:cNvSpPr/>
          <p:nvPr/>
        </p:nvSpPr>
        <p:spPr>
          <a:xfrm>
            <a:off x="0" y="0"/>
            <a:ext cx="18288000" cy="10287000"/>
          </a:xfrm>
          <a:custGeom>
            <a:rect b="b" l="l" r="r" t="t"/>
            <a:pathLst>
              <a:path extrusionOk="0" h="13716000" w="24384000">
                <a:moveTo>
                  <a:pt x="0" y="0"/>
                </a:moveTo>
                <a:lnTo>
                  <a:pt x="24384000" y="0"/>
                </a:lnTo>
                <a:lnTo>
                  <a:pt x="24384000" y="13716000"/>
                </a:lnTo>
                <a:lnTo>
                  <a:pt x="0" y="13716000"/>
                </a:lnTo>
                <a:lnTo>
                  <a:pt x="0" y="0"/>
                </a:lnTo>
                <a:close/>
              </a:path>
            </a:pathLst>
          </a:custGeom>
          <a:blipFill rotWithShape="1">
            <a:blip r:embed="rId4">
              <a:alphaModFix/>
            </a:blip>
            <a:stretch>
              <a:fillRect b="0" l="0" r="0" t="0"/>
            </a:stretch>
          </a:blipFill>
          <a:ln>
            <a:noFill/>
          </a:ln>
        </p:spPr>
      </p:sp>
      <p:sp>
        <p:nvSpPr>
          <p:cNvPr id="394" name="Google Shape;394;p14"/>
          <p:cNvSpPr/>
          <p:nvPr/>
        </p:nvSpPr>
        <p:spPr>
          <a:xfrm>
            <a:off x="8715375" y="4711303"/>
            <a:ext cx="857250" cy="42862"/>
          </a:xfrm>
          <a:custGeom>
            <a:rect b="b" l="l" r="r" t="t"/>
            <a:pathLst>
              <a:path extrusionOk="0" h="57150" w="1143000">
                <a:moveTo>
                  <a:pt x="0" y="0"/>
                </a:moveTo>
                <a:lnTo>
                  <a:pt x="1143000" y="0"/>
                </a:lnTo>
                <a:lnTo>
                  <a:pt x="1143000" y="57150"/>
                </a:lnTo>
                <a:lnTo>
                  <a:pt x="0" y="57150"/>
                </a:lnTo>
                <a:close/>
              </a:path>
            </a:pathLst>
          </a:custGeom>
          <a:solidFill>
            <a:srgbClr val="ABC939"/>
          </a:solidFill>
          <a:ln>
            <a:noFill/>
          </a:ln>
        </p:spPr>
      </p:sp>
      <p:sp>
        <p:nvSpPr>
          <p:cNvPr id="395" name="Google Shape;395;p14"/>
          <p:cNvSpPr/>
          <p:nvPr/>
        </p:nvSpPr>
        <p:spPr>
          <a:xfrm>
            <a:off x="2644257" y="1261280"/>
            <a:ext cx="3528167" cy="3492885"/>
          </a:xfrm>
          <a:custGeom>
            <a:rect b="b" l="l" r="r" t="t"/>
            <a:pathLst>
              <a:path extrusionOk="0" h="3492885" w="3528167">
                <a:moveTo>
                  <a:pt x="0" y="0"/>
                </a:moveTo>
                <a:lnTo>
                  <a:pt x="3528167" y="0"/>
                </a:lnTo>
                <a:lnTo>
                  <a:pt x="3528167" y="3492886"/>
                </a:lnTo>
                <a:lnTo>
                  <a:pt x="0" y="3492886"/>
                </a:lnTo>
                <a:lnTo>
                  <a:pt x="0" y="0"/>
                </a:lnTo>
                <a:close/>
              </a:path>
            </a:pathLst>
          </a:custGeom>
          <a:blipFill rotWithShape="1">
            <a:blip r:embed="rId5">
              <a:alphaModFix/>
            </a:blip>
            <a:stretch>
              <a:fillRect b="0" l="0" r="0" t="0"/>
            </a:stretch>
          </a:blipFill>
          <a:ln>
            <a:noFill/>
          </a:ln>
        </p:spPr>
      </p:sp>
      <p:sp>
        <p:nvSpPr>
          <p:cNvPr id="396" name="Google Shape;396;p14"/>
          <p:cNvSpPr txBox="1"/>
          <p:nvPr/>
        </p:nvSpPr>
        <p:spPr>
          <a:xfrm>
            <a:off x="742950" y="3582591"/>
            <a:ext cx="16802100" cy="831152"/>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5400" u="none" cap="none" strike="noStrike">
                <a:solidFill>
                  <a:srgbClr val="EAEAEA"/>
                </a:solidFill>
                <a:latin typeface="IBM Plex Sans Medium"/>
                <a:ea typeface="IBM Plex Sans Medium"/>
                <a:cs typeface="IBM Plex Sans Medium"/>
                <a:sym typeface="IBM Plex Sans Medium"/>
              </a:rPr>
              <a:t>Connect &amp; Grow</a:t>
            </a:r>
            <a:endParaRPr/>
          </a:p>
        </p:txBody>
      </p:sp>
      <p:sp>
        <p:nvSpPr>
          <p:cNvPr id="397" name="Google Shape;397;p14"/>
          <p:cNvSpPr txBox="1"/>
          <p:nvPr/>
        </p:nvSpPr>
        <p:spPr>
          <a:xfrm>
            <a:off x="4857750" y="5068491"/>
            <a:ext cx="8572500" cy="408603"/>
          </a:xfrm>
          <a:prstGeom prst="rect">
            <a:avLst/>
          </a:prstGeom>
          <a:noFill/>
          <a:ln>
            <a:noFill/>
          </a:ln>
        </p:spPr>
        <p:txBody>
          <a:bodyPr anchorCtr="0" anchor="t" bIns="0" lIns="0" spcFirstLastPara="1" rIns="0" wrap="square" tIns="0">
            <a:spAutoFit/>
          </a:bodyPr>
          <a:lstStyle/>
          <a:p>
            <a:pPr indent="0" lvl="0" marL="0" marR="0" rtl="0" algn="ctr">
              <a:lnSpc>
                <a:spcPct val="179968"/>
              </a:lnSpc>
              <a:spcBef>
                <a:spcPts val="0"/>
              </a:spcBef>
              <a:spcAft>
                <a:spcPts val="0"/>
              </a:spcAft>
              <a:buNone/>
            </a:pPr>
            <a:r>
              <a:rPr b="0" i="0" lang="en-US" sz="1912" u="none" cap="none" strike="noStrike">
                <a:solidFill>
                  <a:srgbClr val="EAEAEA"/>
                </a:solidFill>
                <a:latin typeface="DM Sans"/>
                <a:ea typeface="DM Sans"/>
                <a:cs typeface="DM Sans"/>
                <a:sym typeface="DM Sans"/>
              </a:rPr>
              <a:t>Let's discuss translating professional presence into lasting business growth.</a:t>
            </a:r>
            <a:endParaRPr/>
          </a:p>
        </p:txBody>
      </p:sp>
      <p:sp>
        <p:nvSpPr>
          <p:cNvPr id="398" name="Google Shape;398;p14"/>
          <p:cNvSpPr txBox="1"/>
          <p:nvPr/>
        </p:nvSpPr>
        <p:spPr>
          <a:xfrm>
            <a:off x="16487775" y="9117806"/>
            <a:ext cx="657225" cy="311944"/>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ABC939"/>
                </a:solidFill>
                <a:latin typeface="Montserrat"/>
                <a:ea typeface="Montserrat"/>
                <a:cs typeface="Montserrat"/>
                <a:sym typeface="Montserrat"/>
              </a:rPr>
              <a:t>14 / 14</a:t>
            </a:r>
            <a:endParaRPr/>
          </a:p>
        </p:txBody>
      </p:sp>
      <p:sp>
        <p:nvSpPr>
          <p:cNvPr id="399" name="Google Shape;399;p14"/>
          <p:cNvSpPr txBox="1"/>
          <p:nvPr/>
        </p:nvSpPr>
        <p:spPr>
          <a:xfrm>
            <a:off x="1143000" y="9117768"/>
            <a:ext cx="1989001" cy="266548"/>
          </a:xfrm>
          <a:prstGeom prst="rect">
            <a:avLst/>
          </a:prstGeom>
          <a:noFill/>
          <a:ln>
            <a:noFill/>
          </a:ln>
        </p:spPr>
        <p:txBody>
          <a:bodyPr anchorCtr="0" anchor="t" bIns="0" lIns="0" spcFirstLastPara="1" rIns="0" wrap="square" tIns="0">
            <a:spAutoFit/>
          </a:bodyPr>
          <a:lstStyle/>
          <a:p>
            <a:pPr indent="0" lvl="0" marL="0" marR="0" rtl="0" algn="l">
              <a:lnSpc>
                <a:spcPct val="179951"/>
              </a:lnSpc>
              <a:spcBef>
                <a:spcPts val="0"/>
              </a:spcBef>
              <a:spcAft>
                <a:spcPts val="0"/>
              </a:spcAft>
              <a:buNone/>
            </a:pPr>
            <a:r>
              <a:rPr b="0" i="0" lang="en-US" sz="1237" u="none" cap="none" strike="noStrike">
                <a:solidFill>
                  <a:srgbClr val="ABC939"/>
                </a:solidFill>
                <a:latin typeface="Montserrat"/>
                <a:ea typeface="Montserrat"/>
                <a:cs typeface="Montserrat"/>
                <a:sym typeface="Montserrat"/>
              </a:rPr>
              <a:t>CHAMP Digital</a:t>
            </a:r>
            <a:endParaRPr/>
          </a:p>
        </p:txBody>
      </p:sp>
      <p:sp>
        <p:nvSpPr>
          <p:cNvPr id="400" name="Google Shape;400;p14"/>
          <p:cNvSpPr txBox="1"/>
          <p:nvPr/>
        </p:nvSpPr>
        <p:spPr>
          <a:xfrm>
            <a:off x="10624309" y="7161190"/>
            <a:ext cx="6128852" cy="10763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i="0" lang="en-US" sz="2550" u="none" cap="none" strike="noStrike">
                <a:solidFill>
                  <a:srgbClr val="EAEAEA"/>
                </a:solidFill>
                <a:latin typeface="DM Sans"/>
                <a:ea typeface="DM Sans"/>
                <a:cs typeface="DM Sans"/>
                <a:sym typeface="DM Sans"/>
              </a:rPr>
              <a:t>emily.tuttle@champdigital.com</a:t>
            </a:r>
            <a:endParaRPr/>
          </a:p>
          <a:p>
            <a:pPr indent="0" lvl="0" marL="0" marR="0" rtl="0" algn="l">
              <a:lnSpc>
                <a:spcPct val="120000"/>
              </a:lnSpc>
              <a:spcBef>
                <a:spcPts val="0"/>
              </a:spcBef>
              <a:spcAft>
                <a:spcPts val="0"/>
              </a:spcAft>
              <a:buNone/>
            </a:pPr>
            <a:r>
              <a:rPr b="0" i="0" lang="en-US" sz="2550" u="none" cap="none" strike="noStrike">
                <a:solidFill>
                  <a:srgbClr val="EAEAEA"/>
                </a:solidFill>
                <a:latin typeface="DM Sans"/>
                <a:ea typeface="DM Sans"/>
                <a:cs typeface="DM Sans"/>
                <a:sym typeface="DM Sans"/>
              </a:rPr>
              <a:t>617-420-3116</a:t>
            </a:r>
            <a:endParaRPr/>
          </a:p>
          <a:p>
            <a:pPr indent="0" lvl="0" marL="0" marR="0" rtl="0" algn="l">
              <a:lnSpc>
                <a:spcPct val="98823"/>
              </a:lnSpc>
              <a:spcBef>
                <a:spcPts val="0"/>
              </a:spcBef>
              <a:spcAft>
                <a:spcPts val="0"/>
              </a:spcAft>
              <a:buNone/>
            </a:pPr>
            <a:r>
              <a:t/>
            </a:r>
            <a:endParaRPr b="0" i="0" sz="2550" u="none" cap="none" strike="noStrike">
              <a:solidFill>
                <a:srgbClr val="EAEAEA"/>
              </a:solidFill>
              <a:latin typeface="DM Sans"/>
              <a:ea typeface="DM Sans"/>
              <a:cs typeface="DM Sans"/>
              <a:sym typeface="DM San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