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8288000" cy="10287000"/>
  <p:notesSz cx="6858000" cy="9144000"/>
  <p:embeddedFontLst>
    <p:embeddedFont>
      <p:font typeface="Poppins 1 Medium" charset="1" panose="00000600000000000000"/>
      <p:regular r:id="rId22"/>
    </p:embeddedFont>
    <p:embeddedFont>
      <p:font typeface="Poppins 1 Light" charset="1" panose="00000400000000000000"/>
      <p:regular r:id="rId23"/>
    </p:embeddedFont>
    <p:embeddedFont>
      <p:font typeface="Haute Couture" charset="1" panose="00000500000000000000"/>
      <p:regular r:id="rId24"/>
    </p:embeddedFont>
    <p:embeddedFont>
      <p:font typeface="Poppins 2 Light" charset="1" panose="0000040000000000000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sv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5.png" Type="http://schemas.openxmlformats.org/officeDocument/2006/relationships/image"/><Relationship Id="rId7" Target="../media/image16.svg" Type="http://schemas.openxmlformats.org/officeDocument/2006/relationships/image"/><Relationship Id="rId8" Target="../media/image17.png" Type="http://schemas.openxmlformats.org/officeDocument/2006/relationships/image"/><Relationship Id="rId9" Target="../media/image18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png" Type="http://schemas.openxmlformats.org/officeDocument/2006/relationships/image"/><Relationship Id="rId11" Target="../media/image28.svg" Type="http://schemas.openxmlformats.org/officeDocument/2006/relationships/image"/><Relationship Id="rId2" Target="../media/image19.png" Type="http://schemas.openxmlformats.org/officeDocument/2006/relationships/image"/><Relationship Id="rId3" Target="../media/image20.sv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25.png" Type="http://schemas.openxmlformats.org/officeDocument/2006/relationships/image"/><Relationship Id="rId9" Target="../media/image26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5B5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840334" y="1028700"/>
            <a:ext cx="4607332" cy="8265645"/>
          </a:xfrm>
          <a:custGeom>
            <a:avLst/>
            <a:gdLst/>
            <a:ahLst/>
            <a:cxnLst/>
            <a:rect r="r" b="b" t="t" l="l"/>
            <a:pathLst>
              <a:path h="8265645" w="4607332">
                <a:moveTo>
                  <a:pt x="0" y="0"/>
                </a:moveTo>
                <a:lnTo>
                  <a:pt x="4607332" y="0"/>
                </a:lnTo>
                <a:lnTo>
                  <a:pt x="4607332" y="8265645"/>
                </a:lnTo>
                <a:lnTo>
                  <a:pt x="0" y="82656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721860" y="1862668"/>
            <a:ext cx="14844281" cy="160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99"/>
              </a:lnSpc>
            </a:pPr>
            <a:r>
              <a:rPr lang="en-US" sz="6399" b="true">
                <a:solidFill>
                  <a:srgbClr val="EDECE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Stop Competing with Your Old Self:</a:t>
            </a:r>
          </a:p>
          <a:p>
            <a:pPr algn="ctr">
              <a:lnSpc>
                <a:spcPts val="5600"/>
              </a:lnSpc>
            </a:pPr>
            <a:r>
              <a:rPr lang="en-US" sz="5600">
                <a:solidFill>
                  <a:srgbClr val="EDECE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Break the patterns limiting your impact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4741333" y="7627470"/>
            <a:ext cx="8805334" cy="1666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>
                <a:solidFill>
                  <a:srgbClr val="EDECE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Mel Cidado</a:t>
            </a:r>
          </a:p>
          <a:p>
            <a:pPr algn="ctr">
              <a:lnSpc>
                <a:spcPts val="4320"/>
              </a:lnSpc>
            </a:pPr>
            <a:r>
              <a:rPr lang="en-US" sz="3600">
                <a:solidFill>
                  <a:srgbClr val="EDECE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Leadership Coach &amp; Consultant</a:t>
            </a:r>
          </a:p>
          <a:p>
            <a:pPr algn="ctr">
              <a:lnSpc>
                <a:spcPts val="4320"/>
              </a:lnSpc>
            </a:pPr>
            <a:r>
              <a:rPr lang="en-US" sz="3600">
                <a:solidFill>
                  <a:srgbClr val="EDECE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Breakthrough Coaching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5B5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569648" y="1288019"/>
            <a:ext cx="7148705" cy="7710963"/>
          </a:xfrm>
          <a:custGeom>
            <a:avLst/>
            <a:gdLst/>
            <a:ahLst/>
            <a:cxnLst/>
            <a:rect r="r" b="b" t="t" l="l"/>
            <a:pathLst>
              <a:path h="7710963" w="7148705">
                <a:moveTo>
                  <a:pt x="0" y="0"/>
                </a:moveTo>
                <a:lnTo>
                  <a:pt x="7148704" y="0"/>
                </a:lnTo>
                <a:lnTo>
                  <a:pt x="7148704" y="7710962"/>
                </a:lnTo>
                <a:lnTo>
                  <a:pt x="0" y="77109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5C5B5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Quote slide background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0"/>
            </a:blip>
            <a:stretch>
              <a:fillRect l="0" t="-109468" r="0" b="-109468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721860" y="1862668"/>
            <a:ext cx="14844281" cy="4144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99"/>
              </a:lnSpc>
            </a:pPr>
            <a:r>
              <a:rPr lang="en-US" sz="6399">
                <a:solidFill>
                  <a:srgbClr val="EDECE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Most of us aren’t competing with other people.</a:t>
            </a:r>
          </a:p>
          <a:p>
            <a:pPr algn="ctr">
              <a:lnSpc>
                <a:spcPts val="6399"/>
              </a:lnSpc>
            </a:pPr>
          </a:p>
          <a:p>
            <a:pPr algn="ctr">
              <a:lnSpc>
                <a:spcPts val="6399"/>
              </a:lnSpc>
            </a:pPr>
            <a:r>
              <a:rPr lang="en-US" sz="6399">
                <a:solidFill>
                  <a:srgbClr val="EDECE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We’re competing with a version of ourselves that no longer fits.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966873" y="1286734"/>
            <a:ext cx="8354254" cy="1947040"/>
            <a:chOff x="0" y="0"/>
            <a:chExt cx="2200297" cy="51280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200297" cy="512801"/>
            </a:xfrm>
            <a:custGeom>
              <a:avLst/>
              <a:gdLst/>
              <a:ahLst/>
              <a:cxnLst/>
              <a:rect r="r" b="b" t="t" l="l"/>
              <a:pathLst>
                <a:path h="512801" w="2200297">
                  <a:moveTo>
                    <a:pt x="0" y="0"/>
                  </a:moveTo>
                  <a:lnTo>
                    <a:pt x="2200297" y="0"/>
                  </a:lnTo>
                  <a:lnTo>
                    <a:pt x="2200297" y="512801"/>
                  </a:lnTo>
                  <a:lnTo>
                    <a:pt x="0" y="512801"/>
                  </a:lnTo>
                  <a:close/>
                </a:path>
              </a:pathLst>
            </a:custGeom>
          </p:spPr>
        </p:sp>
        <p:sp>
          <p:nvSpPr>
            <p:cNvPr name="TextBox 5" id="5"/>
            <p:cNvSpPr txBox="true"/>
            <p:nvPr/>
          </p:nvSpPr>
          <p:spPr>
            <a:xfrm>
              <a:off x="0" y="-133350"/>
              <a:ext cx="2200297" cy="6461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0080"/>
                </a:lnSpc>
              </a:pPr>
              <a:r>
                <a:rPr lang="en-US" sz="7200">
                  <a:solidFill>
                    <a:srgbClr val="191616"/>
                  </a:solidFill>
                  <a:latin typeface="Haute Couture"/>
                  <a:ea typeface="Haute Couture"/>
                  <a:cs typeface="Haute Couture"/>
                  <a:sym typeface="Haute Couture"/>
                </a:rPr>
                <a:t>Invisible pressure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DEC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598023" y="4946459"/>
            <a:ext cx="3370081" cy="3791934"/>
          </a:xfrm>
          <a:custGeom>
            <a:avLst/>
            <a:gdLst/>
            <a:ahLst/>
            <a:cxnLst/>
            <a:rect r="r" b="b" t="t" l="l"/>
            <a:pathLst>
              <a:path h="3791934" w="3370081">
                <a:moveTo>
                  <a:pt x="0" y="0"/>
                </a:moveTo>
                <a:lnTo>
                  <a:pt x="3370081" y="0"/>
                </a:lnTo>
                <a:lnTo>
                  <a:pt x="3370081" y="3791933"/>
                </a:lnTo>
                <a:lnTo>
                  <a:pt x="0" y="37919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799815" y="3144019"/>
            <a:ext cx="1805569" cy="2006188"/>
          </a:xfrm>
          <a:custGeom>
            <a:avLst/>
            <a:gdLst/>
            <a:ahLst/>
            <a:cxnLst/>
            <a:rect r="r" b="b" t="t" l="l"/>
            <a:pathLst>
              <a:path h="2006188" w="1805569">
                <a:moveTo>
                  <a:pt x="0" y="0"/>
                </a:moveTo>
                <a:lnTo>
                  <a:pt x="1805569" y="0"/>
                </a:lnTo>
                <a:lnTo>
                  <a:pt x="1805569" y="2006187"/>
                </a:lnTo>
                <a:lnTo>
                  <a:pt x="0" y="200618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1800096" y="2841458"/>
            <a:ext cx="2032050" cy="2006188"/>
          </a:xfrm>
          <a:custGeom>
            <a:avLst/>
            <a:gdLst/>
            <a:ahLst/>
            <a:cxnLst/>
            <a:rect r="r" b="b" t="t" l="l"/>
            <a:pathLst>
              <a:path h="2006188" w="2032050">
                <a:moveTo>
                  <a:pt x="0" y="0"/>
                </a:moveTo>
                <a:lnTo>
                  <a:pt x="2032050" y="0"/>
                </a:lnTo>
                <a:lnTo>
                  <a:pt x="2032050" y="2006188"/>
                </a:lnTo>
                <a:lnTo>
                  <a:pt x="0" y="200618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4966873" y="894418"/>
            <a:ext cx="8354254" cy="1947040"/>
            <a:chOff x="0" y="0"/>
            <a:chExt cx="2200297" cy="51280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200297" cy="512801"/>
            </a:xfrm>
            <a:custGeom>
              <a:avLst/>
              <a:gdLst/>
              <a:ahLst/>
              <a:cxnLst/>
              <a:rect r="r" b="b" t="t" l="l"/>
              <a:pathLst>
                <a:path h="512801" w="2200297">
                  <a:moveTo>
                    <a:pt x="0" y="0"/>
                  </a:moveTo>
                  <a:lnTo>
                    <a:pt x="2200297" y="0"/>
                  </a:lnTo>
                  <a:lnTo>
                    <a:pt x="2200297" y="512801"/>
                  </a:lnTo>
                  <a:lnTo>
                    <a:pt x="0" y="512801"/>
                  </a:lnTo>
                  <a:close/>
                </a:path>
              </a:pathLst>
            </a:custGeom>
          </p:spPr>
        </p:sp>
        <p:sp>
          <p:nvSpPr>
            <p:cNvPr name="TextBox 7" id="7"/>
            <p:cNvSpPr txBox="true"/>
            <p:nvPr/>
          </p:nvSpPr>
          <p:spPr>
            <a:xfrm>
              <a:off x="0" y="-133350"/>
              <a:ext cx="2200297" cy="6461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0080"/>
                </a:lnSpc>
              </a:pPr>
              <a:r>
                <a:rPr lang="en-US" sz="7200">
                  <a:solidFill>
                    <a:srgbClr val="5C5B52"/>
                  </a:solidFill>
                  <a:latin typeface="Haute Couture"/>
                  <a:ea typeface="Haute Couture"/>
                  <a:cs typeface="Haute Couture"/>
                  <a:sym typeface="Haute Couture"/>
                </a:rPr>
                <a:t>Why it’s so hard</a:t>
              </a:r>
            </a:p>
          </p:txBody>
        </p:sp>
      </p:grp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DEC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977406" y="1028700"/>
            <a:ext cx="12333188" cy="8229600"/>
          </a:xfrm>
          <a:custGeom>
            <a:avLst/>
            <a:gdLst/>
            <a:ahLst/>
            <a:cxnLst/>
            <a:rect r="r" b="b" t="t" l="l"/>
            <a:pathLst>
              <a:path h="8229600" w="12333188">
                <a:moveTo>
                  <a:pt x="0" y="0"/>
                </a:moveTo>
                <a:lnTo>
                  <a:pt x="12333188" y="0"/>
                </a:lnTo>
                <a:lnTo>
                  <a:pt x="1233318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9BE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2371541"/>
            <a:ext cx="3201044" cy="3283122"/>
          </a:xfrm>
          <a:custGeom>
            <a:avLst/>
            <a:gdLst/>
            <a:ahLst/>
            <a:cxnLst/>
            <a:rect r="r" b="b" t="t" l="l"/>
            <a:pathLst>
              <a:path h="3283122" w="3201044">
                <a:moveTo>
                  <a:pt x="0" y="0"/>
                </a:moveTo>
                <a:lnTo>
                  <a:pt x="3201044" y="0"/>
                </a:lnTo>
                <a:lnTo>
                  <a:pt x="3201044" y="3283122"/>
                </a:lnTo>
                <a:lnTo>
                  <a:pt x="0" y="32831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5399245" y="2371541"/>
            <a:ext cx="3196940" cy="3283122"/>
          </a:xfrm>
          <a:custGeom>
            <a:avLst/>
            <a:gdLst/>
            <a:ahLst/>
            <a:cxnLst/>
            <a:rect r="r" b="b" t="t" l="l"/>
            <a:pathLst>
              <a:path h="3283122" w="3196940">
                <a:moveTo>
                  <a:pt x="0" y="0"/>
                </a:moveTo>
                <a:lnTo>
                  <a:pt x="3196940" y="0"/>
                </a:lnTo>
                <a:lnTo>
                  <a:pt x="3196940" y="3283122"/>
                </a:lnTo>
                <a:lnTo>
                  <a:pt x="0" y="328312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765686" y="2371541"/>
            <a:ext cx="3258498" cy="3283122"/>
          </a:xfrm>
          <a:custGeom>
            <a:avLst/>
            <a:gdLst/>
            <a:ahLst/>
            <a:cxnLst/>
            <a:rect r="r" b="b" t="t" l="l"/>
            <a:pathLst>
              <a:path h="3283122" w="3258498">
                <a:moveTo>
                  <a:pt x="0" y="0"/>
                </a:moveTo>
                <a:lnTo>
                  <a:pt x="3258498" y="0"/>
                </a:lnTo>
                <a:lnTo>
                  <a:pt x="3258498" y="3283122"/>
                </a:lnTo>
                <a:lnTo>
                  <a:pt x="0" y="328312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193685" y="2371541"/>
            <a:ext cx="3065615" cy="3283122"/>
          </a:xfrm>
          <a:custGeom>
            <a:avLst/>
            <a:gdLst/>
            <a:ahLst/>
            <a:cxnLst/>
            <a:rect r="r" b="b" t="t" l="l"/>
            <a:pathLst>
              <a:path h="3283122" w="3065615">
                <a:moveTo>
                  <a:pt x="0" y="0"/>
                </a:moveTo>
                <a:lnTo>
                  <a:pt x="3065615" y="0"/>
                </a:lnTo>
                <a:lnTo>
                  <a:pt x="3065615" y="3283122"/>
                </a:lnTo>
                <a:lnTo>
                  <a:pt x="0" y="32831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666750" y="323850"/>
            <a:ext cx="16421465" cy="11105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745"/>
              </a:lnSpc>
              <a:spcBef>
                <a:spcPct val="0"/>
              </a:spcBef>
            </a:pPr>
            <a:r>
              <a:rPr lang="en-US" sz="5095" strike="noStrike" u="none">
                <a:solidFill>
                  <a:srgbClr val="5C5B52"/>
                </a:solidFill>
                <a:latin typeface="Haute Couture"/>
                <a:ea typeface="Haute Couture"/>
                <a:cs typeface="Haute Couture"/>
                <a:sym typeface="Haute Couture"/>
              </a:rPr>
              <a:t>Understanding the Four Leadership Patterns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666750" y="8858338"/>
            <a:ext cx="16979714" cy="399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51"/>
              </a:lnSpc>
              <a:spcBef>
                <a:spcPct val="0"/>
              </a:spcBef>
            </a:pPr>
            <a:r>
              <a:rPr lang="en-US" sz="2563" strike="noStrike" u="none">
                <a:solidFill>
                  <a:srgbClr val="5C5B52"/>
                </a:solidFill>
                <a:latin typeface="Poppins 2 Light"/>
                <a:ea typeface="Poppins 2 Light"/>
                <a:cs typeface="Poppins 2 Light"/>
                <a:sym typeface="Poppins 2 Light"/>
              </a:rPr>
              <a:t>Notice which pattern shows up most for you as we go through each one.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614661" y="6150903"/>
            <a:ext cx="2029123" cy="651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The Doer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5725329" y="6150903"/>
            <a:ext cx="2642195" cy="651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The Pleaser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186996" y="6150903"/>
            <a:ext cx="2415877" cy="651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The Prover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197135" y="6150903"/>
            <a:ext cx="3058716" cy="651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The Protector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>
      <p:bgPr>
        <a:solidFill>
          <a:srgbClr val="C9BE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469311"/>
            <a:ext cx="18288000" cy="17373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The Doer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395810" y="3719096"/>
            <a:ext cx="11496381" cy="1982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032"/>
              </a:lnSpc>
              <a:spcBef>
                <a:spcPct val="0"/>
              </a:spcBef>
            </a:pPr>
            <a:r>
              <a:rPr lang="en-US" b="true" sz="42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“I want to be dependable and deliver results people can count on.”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878103" y="6853773"/>
            <a:ext cx="10531793" cy="14935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b="true" sz="42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Beliefs: </a:t>
            </a:r>
            <a:r>
              <a:rPr lang="en-US" sz="42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It’s faster if I do it myself. </a:t>
            </a:r>
            <a:r>
              <a:rPr lang="en-US" sz="42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If I don’t do it, it won’t get done right.</a:t>
            </a:r>
          </a:p>
        </p:txBody>
      </p:sp>
      <p:sp>
        <p:nvSpPr>
          <p:cNvPr name="AutoShape 5" id="5"/>
          <p:cNvSpPr/>
          <p:nvPr/>
        </p:nvSpPr>
        <p:spPr>
          <a:xfrm>
            <a:off x="959261" y="2755228"/>
            <a:ext cx="16230600" cy="0"/>
          </a:xfrm>
          <a:prstGeom prst="line">
            <a:avLst/>
          </a:prstGeom>
          <a:ln cap="flat" w="38100">
            <a:solidFill>
              <a:srgbClr val="5C5B52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>
      <p:bgPr>
        <a:solidFill>
          <a:srgbClr val="C9BE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469311"/>
            <a:ext cx="18288000" cy="17373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The Pleaser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111045" y="3990499"/>
            <a:ext cx="12065911" cy="1982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032"/>
              </a:lnSpc>
              <a:spcBef>
                <a:spcPct val="0"/>
              </a:spcBef>
            </a:pPr>
            <a:r>
              <a:rPr lang="en-US" b="true" sz="42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“I want people to know I’m supportive and they can lean on me.”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7427116"/>
            <a:ext cx="16369477" cy="750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b="true" sz="42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Belief: </a:t>
            </a:r>
            <a:r>
              <a:rPr lang="en-US" sz="42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It’s my job to make things easy for others.</a:t>
            </a:r>
          </a:p>
        </p:txBody>
      </p:sp>
      <p:sp>
        <p:nvSpPr>
          <p:cNvPr name="AutoShape 5" id="5"/>
          <p:cNvSpPr/>
          <p:nvPr/>
        </p:nvSpPr>
        <p:spPr>
          <a:xfrm>
            <a:off x="959261" y="2755228"/>
            <a:ext cx="16230600" cy="0"/>
          </a:xfrm>
          <a:prstGeom prst="line">
            <a:avLst/>
          </a:prstGeom>
          <a:ln cap="flat" w="38100">
            <a:solidFill>
              <a:srgbClr val="5C5B52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>
      <p:bgPr>
        <a:solidFill>
          <a:srgbClr val="C9BE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469311"/>
            <a:ext cx="18288000" cy="17373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The Prover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111045" y="3990499"/>
            <a:ext cx="12065911" cy="1982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032"/>
              </a:lnSpc>
              <a:spcBef>
                <a:spcPct val="0"/>
              </a:spcBef>
            </a:pPr>
            <a:r>
              <a:rPr lang="en-US" b="true" sz="42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“I want to bring real value and earn credibility through my expertise.”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7427116"/>
            <a:ext cx="16369477" cy="750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b="true" sz="42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Belief: </a:t>
            </a:r>
            <a:r>
              <a:rPr lang="en-US" sz="42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It’s my job to have all the answers, or I lose credibility</a:t>
            </a:r>
            <a:r>
              <a:rPr lang="en-US" b="true" sz="42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.</a:t>
            </a:r>
          </a:p>
        </p:txBody>
      </p:sp>
      <p:sp>
        <p:nvSpPr>
          <p:cNvPr name="AutoShape 5" id="5"/>
          <p:cNvSpPr/>
          <p:nvPr/>
        </p:nvSpPr>
        <p:spPr>
          <a:xfrm>
            <a:off x="959261" y="2755228"/>
            <a:ext cx="16230600" cy="0"/>
          </a:xfrm>
          <a:prstGeom prst="line">
            <a:avLst/>
          </a:prstGeom>
          <a:ln cap="flat" w="38100">
            <a:solidFill>
              <a:srgbClr val="5C5B52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>
      <p:bgPr>
        <a:solidFill>
          <a:srgbClr val="C9BE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0" y="469311"/>
            <a:ext cx="18288000" cy="17373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The Protector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111045" y="3990499"/>
            <a:ext cx="12065911" cy="1982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032"/>
              </a:lnSpc>
              <a:spcBef>
                <a:spcPct val="0"/>
              </a:spcBef>
            </a:pPr>
            <a:r>
              <a:rPr lang="en-US" b="true" sz="42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“I want to uphold the standard of excellence the customer expects.”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028700" y="7427116"/>
            <a:ext cx="16369477" cy="750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  <a:spcBef>
                <a:spcPct val="0"/>
              </a:spcBef>
            </a:pPr>
            <a:r>
              <a:rPr lang="en-US" b="true" sz="42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Belief:</a:t>
            </a:r>
            <a:r>
              <a:rPr lang="en-US" sz="42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 If I step back, everything will fall apart.</a:t>
            </a:r>
          </a:p>
        </p:txBody>
      </p:sp>
      <p:sp>
        <p:nvSpPr>
          <p:cNvPr name="AutoShape 5" id="5"/>
          <p:cNvSpPr/>
          <p:nvPr/>
        </p:nvSpPr>
        <p:spPr>
          <a:xfrm>
            <a:off x="959261" y="2755228"/>
            <a:ext cx="16230600" cy="0"/>
          </a:xfrm>
          <a:prstGeom prst="line">
            <a:avLst/>
          </a:prstGeom>
          <a:ln cap="flat" w="38100">
            <a:solidFill>
              <a:srgbClr val="5C5B52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>
      <p:bgPr>
        <a:solidFill>
          <a:srgbClr val="C9BEA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254623" y="3789997"/>
            <a:ext cx="11778754" cy="2564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b="true" sz="48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Which pattern shows up most for you?</a:t>
            </a:r>
          </a:p>
          <a:p>
            <a:pPr algn="ctr">
              <a:lnSpc>
                <a:spcPts val="6719"/>
              </a:lnSpc>
              <a:spcBef>
                <a:spcPct val="0"/>
              </a:spcBef>
            </a:pPr>
          </a:p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b="true" sz="48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What is it quietly costing you?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66750" y="8858338"/>
            <a:ext cx="16979714" cy="399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51"/>
              </a:lnSpc>
              <a:spcBef>
                <a:spcPct val="0"/>
              </a:spcBef>
            </a:pPr>
            <a:r>
              <a:rPr lang="en-US" sz="2563">
                <a:solidFill>
                  <a:srgbClr val="5C5B52"/>
                </a:solidFill>
                <a:latin typeface="Poppins 2 Light"/>
                <a:ea typeface="Poppins 2 Light"/>
                <a:cs typeface="Poppins 2 Light"/>
                <a:sym typeface="Poppins 2 Light"/>
              </a:rPr>
              <a:t>2 minutes. Go!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811274" y="840187"/>
            <a:ext cx="14665452" cy="1402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2239"/>
              </a:lnSpc>
              <a:spcBef>
                <a:spcPct val="0"/>
              </a:spcBef>
            </a:pPr>
            <a:r>
              <a:rPr lang="en-US" sz="6399">
                <a:solidFill>
                  <a:srgbClr val="5C5B52"/>
                </a:solidFill>
                <a:latin typeface="Haute Couture"/>
                <a:ea typeface="Haute Couture"/>
                <a:cs typeface="Haute Couture"/>
                <a:sym typeface="Haute Couture"/>
              </a:rPr>
              <a:t>Turn to someone near you &amp; discuss: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DEC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178457" y="4492518"/>
            <a:ext cx="2712416" cy="2712416"/>
          </a:xfrm>
          <a:custGeom>
            <a:avLst/>
            <a:gdLst/>
            <a:ahLst/>
            <a:cxnLst/>
            <a:rect r="r" b="b" t="t" l="l"/>
            <a:pathLst>
              <a:path h="2712416" w="2712416">
                <a:moveTo>
                  <a:pt x="0" y="0"/>
                </a:moveTo>
                <a:lnTo>
                  <a:pt x="2712417" y="0"/>
                </a:lnTo>
                <a:lnTo>
                  <a:pt x="2712417" y="2712416"/>
                </a:lnTo>
                <a:lnTo>
                  <a:pt x="0" y="27124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704935" y="4155746"/>
            <a:ext cx="2410660" cy="2712416"/>
          </a:xfrm>
          <a:custGeom>
            <a:avLst/>
            <a:gdLst/>
            <a:ahLst/>
            <a:cxnLst/>
            <a:rect r="r" b="b" t="t" l="l"/>
            <a:pathLst>
              <a:path h="2712416" w="2410660">
                <a:moveTo>
                  <a:pt x="0" y="0"/>
                </a:moveTo>
                <a:lnTo>
                  <a:pt x="2410660" y="0"/>
                </a:lnTo>
                <a:lnTo>
                  <a:pt x="2410660" y="2712417"/>
                </a:lnTo>
                <a:lnTo>
                  <a:pt x="0" y="27124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656165" y="4492518"/>
            <a:ext cx="719977" cy="1019437"/>
          </a:xfrm>
          <a:custGeom>
            <a:avLst/>
            <a:gdLst/>
            <a:ahLst/>
            <a:cxnLst/>
            <a:rect r="r" b="b" t="t" l="l"/>
            <a:pathLst>
              <a:path h="1019437" w="719977">
                <a:moveTo>
                  <a:pt x="0" y="0"/>
                </a:moveTo>
                <a:lnTo>
                  <a:pt x="719977" y="0"/>
                </a:lnTo>
                <a:lnTo>
                  <a:pt x="719977" y="1019437"/>
                </a:lnTo>
                <a:lnTo>
                  <a:pt x="0" y="101943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875584" y="5039090"/>
            <a:ext cx="2254635" cy="1829073"/>
          </a:xfrm>
          <a:custGeom>
            <a:avLst/>
            <a:gdLst/>
            <a:ahLst/>
            <a:cxnLst/>
            <a:rect r="r" b="b" t="t" l="l"/>
            <a:pathLst>
              <a:path h="1829073" w="2254635">
                <a:moveTo>
                  <a:pt x="0" y="0"/>
                </a:moveTo>
                <a:lnTo>
                  <a:pt x="2254635" y="0"/>
                </a:lnTo>
                <a:lnTo>
                  <a:pt x="2254635" y="1829073"/>
                </a:lnTo>
                <a:lnTo>
                  <a:pt x="0" y="18290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688780" y="4405894"/>
            <a:ext cx="2672748" cy="2462269"/>
          </a:xfrm>
          <a:custGeom>
            <a:avLst/>
            <a:gdLst/>
            <a:ahLst/>
            <a:cxnLst/>
            <a:rect r="r" b="b" t="t" l="l"/>
            <a:pathLst>
              <a:path h="2462269" w="2672748">
                <a:moveTo>
                  <a:pt x="0" y="0"/>
                </a:moveTo>
                <a:lnTo>
                  <a:pt x="2672747" y="0"/>
                </a:lnTo>
                <a:lnTo>
                  <a:pt x="2672747" y="2462269"/>
                </a:lnTo>
                <a:lnTo>
                  <a:pt x="0" y="2462269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026920" y="3195195"/>
            <a:ext cx="1766689" cy="651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Surface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812812" y="3195195"/>
            <a:ext cx="1442045" cy="651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Own it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5548188" y="3195195"/>
            <a:ext cx="935931" cy="651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Rise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24679" y="7305675"/>
            <a:ext cx="3571172" cy="16903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What outdated rule am I operating from?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108221" y="7305675"/>
            <a:ext cx="4852888" cy="11283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How did it serve me?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Why is it still here today?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515030" y="7305675"/>
            <a:ext cx="3020248" cy="11283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480"/>
              </a:lnSpc>
              <a:spcBef>
                <a:spcPct val="0"/>
              </a:spcBef>
            </a:pPr>
            <a:r>
              <a:rPr lang="en-US" sz="32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Does it still belong?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744488" y="3195195"/>
            <a:ext cx="2561332" cy="651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</a:pPr>
            <a:r>
              <a:rPr lang="en-US" sz="3600" b="true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(re)Anchor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875584" y="7305675"/>
            <a:ext cx="2281138" cy="11283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Who am I</a:t>
            </a:r>
          </a:p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becoming?</a:t>
            </a:r>
          </a:p>
        </p:txBody>
      </p:sp>
      <p:grpSp>
        <p:nvGrpSpPr>
          <p:cNvPr name="Group 15" id="15"/>
          <p:cNvGrpSpPr/>
          <p:nvPr/>
        </p:nvGrpSpPr>
        <p:grpSpPr>
          <a:xfrm rot="0">
            <a:off x="0" y="630977"/>
            <a:ext cx="18288000" cy="1947040"/>
            <a:chOff x="0" y="0"/>
            <a:chExt cx="4816593" cy="512801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4816592" cy="512801"/>
            </a:xfrm>
            <a:custGeom>
              <a:avLst/>
              <a:gdLst/>
              <a:ahLst/>
              <a:cxnLst/>
              <a:rect r="r" b="b" t="t" l="l"/>
              <a:pathLst>
                <a:path h="512801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512801"/>
                  </a:lnTo>
                  <a:lnTo>
                    <a:pt x="0" y="512801"/>
                  </a:lnTo>
                  <a:close/>
                </a:path>
              </a:pathLst>
            </a:custGeom>
          </p:spPr>
        </p:sp>
        <p:sp>
          <p:nvSpPr>
            <p:cNvPr name="TextBox 17" id="17"/>
            <p:cNvSpPr txBox="true"/>
            <p:nvPr/>
          </p:nvSpPr>
          <p:spPr>
            <a:xfrm>
              <a:off x="0" y="-133350"/>
              <a:ext cx="4816593" cy="6461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0080"/>
                </a:lnSpc>
              </a:pPr>
              <a:r>
                <a:rPr lang="en-US" sz="7200">
                  <a:solidFill>
                    <a:srgbClr val="5C5B52"/>
                  </a:solidFill>
                  <a:latin typeface="Haute Couture"/>
                  <a:ea typeface="Haute Couture"/>
                  <a:cs typeface="Haute Couture"/>
                  <a:sym typeface="Haute Couture"/>
                </a:rPr>
                <a:t>The shift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>
  <p:cSld>
    <p:bg>
      <p:bgPr>
        <a:solidFill>
          <a:srgbClr val="EDEC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131920" y="3366135"/>
            <a:ext cx="14024160" cy="34118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b="true" sz="48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What is</a:t>
            </a:r>
            <a:r>
              <a:rPr lang="en-US" b="true" sz="48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 the rule underneath your pattern? This is your “I should...” statement.</a:t>
            </a:r>
          </a:p>
          <a:p>
            <a:pPr algn="ctr">
              <a:lnSpc>
                <a:spcPts val="6719"/>
              </a:lnSpc>
              <a:spcBef>
                <a:spcPct val="0"/>
              </a:spcBef>
            </a:pPr>
          </a:p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b="true" sz="4800">
                <a:solidFill>
                  <a:srgbClr val="5C5B52"/>
                </a:solidFill>
                <a:latin typeface="Poppins 1 Medium"/>
                <a:ea typeface="Poppins 1 Medium"/>
                <a:cs typeface="Poppins 1 Medium"/>
                <a:sym typeface="Poppins 1 Medium"/>
              </a:rPr>
              <a:t>How has it served you?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666750" y="8858338"/>
            <a:ext cx="16979714" cy="399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851"/>
              </a:lnSpc>
              <a:spcBef>
                <a:spcPct val="0"/>
              </a:spcBef>
            </a:pPr>
            <a:r>
              <a:rPr lang="en-US" sz="2563">
                <a:solidFill>
                  <a:srgbClr val="5C5B52"/>
                </a:solidFill>
                <a:latin typeface="Poppins 2 Light"/>
                <a:ea typeface="Poppins 2 Light"/>
                <a:cs typeface="Poppins 2 Light"/>
                <a:sym typeface="Poppins 2 Light"/>
              </a:rPr>
              <a:t>Name it. Honor it.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0" y="626888"/>
            <a:ext cx="18288000" cy="1947040"/>
            <a:chOff x="0" y="0"/>
            <a:chExt cx="4816593" cy="512801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816592" cy="512801"/>
            </a:xfrm>
            <a:custGeom>
              <a:avLst/>
              <a:gdLst/>
              <a:ahLst/>
              <a:cxnLst/>
              <a:rect r="r" b="b" t="t" l="l"/>
              <a:pathLst>
                <a:path h="512801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512801"/>
                  </a:lnTo>
                  <a:lnTo>
                    <a:pt x="0" y="512801"/>
                  </a:lnTo>
                  <a:close/>
                </a:path>
              </a:pathLst>
            </a:custGeom>
          </p:spPr>
        </p:sp>
        <p:sp>
          <p:nvSpPr>
            <p:cNvPr name="TextBox 6" id="6"/>
            <p:cNvSpPr txBox="true"/>
            <p:nvPr/>
          </p:nvSpPr>
          <p:spPr>
            <a:xfrm>
              <a:off x="0" y="-133350"/>
              <a:ext cx="4816593" cy="64615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0080"/>
                </a:lnSpc>
              </a:pPr>
              <a:r>
                <a:rPr lang="en-US" sz="7200">
                  <a:solidFill>
                    <a:srgbClr val="5C5B52"/>
                  </a:solidFill>
                  <a:latin typeface="Haute Couture"/>
                  <a:ea typeface="Haute Couture"/>
                  <a:cs typeface="Haute Couture"/>
                  <a:sym typeface="Haute Couture"/>
                </a:rPr>
                <a:t>Take 90 seconds and write down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>
  <p:cSld>
    <p:bg>
      <p:bgPr>
        <a:solidFill>
          <a:srgbClr val="EDEC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1721860" y="3914458"/>
            <a:ext cx="14844281" cy="2524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99"/>
              </a:lnSpc>
            </a:pPr>
            <a:r>
              <a:rPr lang="en-US" sz="6399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We don’t break patterns by force.</a:t>
            </a:r>
          </a:p>
          <a:p>
            <a:pPr algn="ctr">
              <a:lnSpc>
                <a:spcPts val="6399"/>
              </a:lnSpc>
            </a:pPr>
          </a:p>
          <a:p>
            <a:pPr algn="ctr">
              <a:lnSpc>
                <a:spcPts val="6399"/>
              </a:lnSpc>
            </a:pPr>
            <a:r>
              <a:rPr lang="en-US" sz="6399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We outgrow them.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DEC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112006" y="862751"/>
            <a:ext cx="14844281" cy="22091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56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You've started the work. </a:t>
            </a:r>
          </a:p>
          <a:p>
            <a:pPr algn="ctr">
              <a:lnSpc>
                <a:spcPts val="5600"/>
              </a:lnSpc>
            </a:pPr>
            <a:r>
              <a:rPr lang="en-US" sz="5600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Find out exactly where your pattern is showing up.</a:t>
            </a:r>
          </a:p>
        </p:txBody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422397" y="3193165"/>
            <a:ext cx="4937760" cy="493776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9534146" y="9042306"/>
            <a:ext cx="7725154" cy="394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sz="2799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https://www.getbreakthroughcoaching.com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9042306"/>
            <a:ext cx="7725154" cy="394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799"/>
              </a:lnSpc>
            </a:pPr>
            <a:r>
              <a:rPr lang="en-US" sz="2799">
                <a:solidFill>
                  <a:srgbClr val="5C5B52"/>
                </a:solidFill>
                <a:latin typeface="Poppins 1 Light"/>
                <a:ea typeface="Poppins 1 Light"/>
                <a:cs typeface="Poppins 1 Light"/>
                <a:sym typeface="Poppins 1 Light"/>
              </a:rPr>
              <a:t>mel@getbreakthroughcoaching.com</a:t>
            </a:r>
          </a:p>
        </p:txBody>
      </p:sp>
      <p:sp>
        <p:nvSpPr>
          <p:cNvPr name="TextBox 6" id="6"/>
          <p:cNvSpPr txBox="true"/>
          <p:nvPr/>
        </p:nvSpPr>
        <p:spPr>
          <a:xfrm rot="-1637691">
            <a:off x="10139894" y="4816861"/>
            <a:ext cx="6426300" cy="16516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>
                <a:solidFill>
                  <a:srgbClr val="5C5B52"/>
                </a:solidFill>
                <a:latin typeface="Haute Couture"/>
                <a:ea typeface="Haute Couture"/>
                <a:cs typeface="Haute Couture"/>
                <a:sym typeface="Haute Couture"/>
              </a:rPr>
              <a:t>Thank you!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DAHI_hQbIag</dc:identifier>
  <dcterms:modified xsi:type="dcterms:W3CDTF">2011-08-01T06:04:30Z</dcterms:modified>
  <cp:revision>1</cp:revision>
  <dc:title>Stop Competing with Your Old Self - CRRC</dc:title>
</cp:coreProperties>
</file>